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 ContentType="image/t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FF0DA"/>
          </a:solidFill>
        </a:fill>
      </a:tcStyle>
    </a:wholeTbl>
    <a:band2H>
      <a:tcTxStyle/>
      <a:tcStyle>
        <a:tcBdr/>
        <a:fill>
          <a:solidFill>
            <a:srgbClr val="F0F7ED"/>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14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94" name="Shape 194"/>
          <p:cNvSpPr>
            <a:spLocks noGrp="1" noRot="1" noChangeAspect="1"/>
          </p:cNvSpPr>
          <p:nvPr>
            <p:ph type="sldImg"/>
          </p:nvPr>
        </p:nvSpPr>
        <p:spPr>
          <a:xfrm>
            <a:off x="1143000" y="685800"/>
            <a:ext cx="4572000" cy="3429000"/>
          </a:xfrm>
          <a:prstGeom prst="rect">
            <a:avLst/>
          </a:prstGeom>
        </p:spPr>
        <p:txBody>
          <a:bodyPr/>
          <a:lstStyle/>
          <a:p>
            <a:endParaRPr/>
          </a:p>
        </p:txBody>
      </p:sp>
      <p:sp>
        <p:nvSpPr>
          <p:cNvPr id="195" name="Shape 195"/>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j-lt"/>
        <a:ea typeface="+mj-ea"/>
        <a:cs typeface="+mj-cs"/>
        <a:sym typeface="Calibri"/>
      </a:defRPr>
    </a:lvl1pPr>
    <a:lvl2pPr indent="228600" latinLnBrk="0">
      <a:spcBef>
        <a:spcPts val="400"/>
      </a:spcBef>
      <a:defRPr sz="1200">
        <a:latin typeface="+mj-lt"/>
        <a:ea typeface="+mj-ea"/>
        <a:cs typeface="+mj-cs"/>
        <a:sym typeface="Calibri"/>
      </a:defRPr>
    </a:lvl2pPr>
    <a:lvl3pPr indent="457200" latinLnBrk="0">
      <a:spcBef>
        <a:spcPts val="400"/>
      </a:spcBef>
      <a:defRPr sz="1200">
        <a:latin typeface="+mj-lt"/>
        <a:ea typeface="+mj-ea"/>
        <a:cs typeface="+mj-cs"/>
        <a:sym typeface="Calibri"/>
      </a:defRPr>
    </a:lvl3pPr>
    <a:lvl4pPr indent="685800" latinLnBrk="0">
      <a:spcBef>
        <a:spcPts val="400"/>
      </a:spcBef>
      <a:defRPr sz="1200">
        <a:latin typeface="+mj-lt"/>
        <a:ea typeface="+mj-ea"/>
        <a:cs typeface="+mj-cs"/>
        <a:sym typeface="Calibri"/>
      </a:defRPr>
    </a:lvl4pPr>
    <a:lvl5pPr indent="914400" latinLnBrk="0">
      <a:spcBef>
        <a:spcPts val="400"/>
      </a:spcBef>
      <a:defRPr sz="1200">
        <a:latin typeface="+mj-lt"/>
        <a:ea typeface="+mj-ea"/>
        <a:cs typeface="+mj-cs"/>
        <a:sym typeface="Calibri"/>
      </a:defRPr>
    </a:lvl5pPr>
    <a:lvl6pPr indent="1143000" latinLnBrk="0">
      <a:spcBef>
        <a:spcPts val="400"/>
      </a:spcBef>
      <a:defRPr sz="1200">
        <a:latin typeface="+mj-lt"/>
        <a:ea typeface="+mj-ea"/>
        <a:cs typeface="+mj-cs"/>
        <a:sym typeface="Calibri"/>
      </a:defRPr>
    </a:lvl6pPr>
    <a:lvl7pPr indent="1371600" latinLnBrk="0">
      <a:spcBef>
        <a:spcPts val="400"/>
      </a:spcBef>
      <a:defRPr sz="1200">
        <a:latin typeface="+mj-lt"/>
        <a:ea typeface="+mj-ea"/>
        <a:cs typeface="+mj-cs"/>
        <a:sym typeface="Calibri"/>
      </a:defRPr>
    </a:lvl7pPr>
    <a:lvl8pPr indent="1600200" latinLnBrk="0">
      <a:spcBef>
        <a:spcPts val="400"/>
      </a:spcBef>
      <a:defRPr sz="1200">
        <a:latin typeface="+mj-lt"/>
        <a:ea typeface="+mj-ea"/>
        <a:cs typeface="+mj-cs"/>
        <a:sym typeface="Calibri"/>
      </a:defRPr>
    </a:lvl8pPr>
    <a:lvl9pPr indent="1828800" latinLnBrk="0">
      <a:spcBef>
        <a:spcPts val="400"/>
      </a:spcBef>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22"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23"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24"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25"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26" name="Rectangle"/>
          <p:cNvSpPr/>
          <p:nvPr/>
        </p:nvSpPr>
        <p:spPr>
          <a:xfrm>
            <a:off x="1008060" y="0"/>
            <a:ext cx="5897567"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27" name="Rectangle"/>
          <p:cNvSpPr/>
          <p:nvPr/>
        </p:nvSpPr>
        <p:spPr>
          <a:xfrm>
            <a:off x="6905625" y="0"/>
            <a:ext cx="28575"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28" name=""/>
          <p:cNvSpPr txBox="1"/>
          <p:nvPr/>
        </p:nvSpPr>
        <p:spPr>
          <a:xfrm>
            <a:off x="1687192" y="3262312"/>
            <a:ext cx="219714" cy="4089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2200">
                <a:solidFill>
                  <a:srgbClr val="8EC0C1"/>
                </a:solidFill>
                <a:latin typeface="Wingdings 3"/>
                <a:ea typeface="Wingdings 3"/>
                <a:cs typeface="Wingdings 3"/>
                <a:sym typeface="Wingdings 3"/>
              </a:defRPr>
            </a:lvl1pPr>
          </a:lstStyle>
          <a:p>
            <a:r>
              <a:t></a:t>
            </a:r>
          </a:p>
        </p:txBody>
      </p:sp>
      <p:sp>
        <p:nvSpPr>
          <p:cNvPr id="29"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30"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38"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39"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40"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41"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42"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43"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44" name=""/>
          <p:cNvSpPr txBox="1"/>
          <p:nvPr/>
        </p:nvSpPr>
        <p:spPr>
          <a:xfrm>
            <a:off x="1698306" y="636587"/>
            <a:ext cx="219714" cy="3200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1600">
                <a:solidFill>
                  <a:srgbClr val="8EC0C1"/>
                </a:solidFill>
                <a:latin typeface="Wingdings 3"/>
                <a:ea typeface="Wingdings 3"/>
                <a:cs typeface="Wingdings 3"/>
                <a:sym typeface="Wingdings 3"/>
              </a:defRPr>
            </a:lvl1pPr>
          </a:lstStyle>
          <a:p>
            <a:r>
              <a:t></a:t>
            </a:r>
          </a:p>
        </p:txBody>
      </p:sp>
      <p:sp>
        <p:nvSpPr>
          <p:cNvPr id="45"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46"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4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54"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55"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56"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57"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58"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59"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60" name=""/>
          <p:cNvSpPr txBox="1"/>
          <p:nvPr/>
        </p:nvSpPr>
        <p:spPr>
          <a:xfrm>
            <a:off x="1690367" y="3024186"/>
            <a:ext cx="221299" cy="3200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1600">
                <a:solidFill>
                  <a:srgbClr val="8EC0C1"/>
                </a:solidFill>
                <a:latin typeface="Wingdings 3"/>
                <a:ea typeface="Wingdings 3"/>
                <a:cs typeface="Wingdings 3"/>
                <a:sym typeface="Wingdings 3"/>
              </a:defRPr>
            </a:lvl1pPr>
          </a:lstStyle>
          <a:p>
            <a:r>
              <a:t></a:t>
            </a:r>
          </a:p>
        </p:txBody>
      </p:sp>
      <p:sp>
        <p:nvSpPr>
          <p:cNvPr id="61"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62"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6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70"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71"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72"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73"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74"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75"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76" name=""/>
          <p:cNvSpPr txBox="1"/>
          <p:nvPr/>
        </p:nvSpPr>
        <p:spPr>
          <a:xfrm>
            <a:off x="1698306" y="636587"/>
            <a:ext cx="219714" cy="3200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1600">
                <a:solidFill>
                  <a:srgbClr val="8EC0C1"/>
                </a:solidFill>
                <a:latin typeface="Wingdings 3"/>
                <a:ea typeface="Wingdings 3"/>
                <a:cs typeface="Wingdings 3"/>
                <a:sym typeface="Wingdings 3"/>
              </a:defRPr>
            </a:lvl1pPr>
          </a:lstStyle>
          <a:p>
            <a:r>
              <a:t></a:t>
            </a:r>
          </a:p>
        </p:txBody>
      </p:sp>
      <p:sp>
        <p:nvSpPr>
          <p:cNvPr id="77"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78"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7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86"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87"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88"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89"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90"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91"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92" name=""/>
          <p:cNvSpPr txBox="1"/>
          <p:nvPr/>
        </p:nvSpPr>
        <p:spPr>
          <a:xfrm>
            <a:off x="1698306" y="636587"/>
            <a:ext cx="219714" cy="3200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1600">
                <a:solidFill>
                  <a:srgbClr val="8EC0C1"/>
                </a:solidFill>
                <a:latin typeface="Wingdings 3"/>
                <a:ea typeface="Wingdings 3"/>
                <a:cs typeface="Wingdings 3"/>
                <a:sym typeface="Wingdings 3"/>
              </a:defRPr>
            </a:lvl1pPr>
          </a:lstStyle>
          <a:p>
            <a:r>
              <a:t></a:t>
            </a:r>
          </a:p>
        </p:txBody>
      </p:sp>
      <p:sp>
        <p:nvSpPr>
          <p:cNvPr id="93"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94"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102"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103"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104"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05"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06"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07"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08" name=""/>
          <p:cNvSpPr txBox="1"/>
          <p:nvPr/>
        </p:nvSpPr>
        <p:spPr>
          <a:xfrm>
            <a:off x="1698306" y="636587"/>
            <a:ext cx="219714" cy="3200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1600">
                <a:solidFill>
                  <a:srgbClr val="8EC0C1"/>
                </a:solidFill>
                <a:latin typeface="Wingdings 3"/>
                <a:ea typeface="Wingdings 3"/>
                <a:cs typeface="Wingdings 3"/>
                <a:sym typeface="Wingdings 3"/>
              </a:defRPr>
            </a:lvl1pPr>
          </a:lstStyle>
          <a:p>
            <a:r>
              <a:t></a:t>
            </a:r>
          </a:p>
        </p:txBody>
      </p:sp>
      <p:sp>
        <p:nvSpPr>
          <p:cNvPr id="109"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110"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1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118"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119"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120"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21"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22"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23"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2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131"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132"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133"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34"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35"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36"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37" name=""/>
          <p:cNvSpPr txBox="1"/>
          <p:nvPr/>
        </p:nvSpPr>
        <p:spPr>
          <a:xfrm>
            <a:off x="1225231" y="1127125"/>
            <a:ext cx="219714" cy="3200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1600">
                <a:solidFill>
                  <a:srgbClr val="8EC0C1"/>
                </a:solidFill>
                <a:latin typeface="Wingdings 3"/>
                <a:ea typeface="Wingdings 3"/>
                <a:cs typeface="Wingdings 3"/>
                <a:sym typeface="Wingdings 3"/>
              </a:defRPr>
            </a:lvl1pPr>
          </a:lstStyle>
          <a:p>
            <a:r>
              <a:t></a:t>
            </a:r>
          </a:p>
        </p:txBody>
      </p:sp>
      <p:sp>
        <p:nvSpPr>
          <p:cNvPr id="138"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139"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147"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148"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149"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50"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51"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52"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53" name=""/>
          <p:cNvSpPr txBox="1"/>
          <p:nvPr/>
        </p:nvSpPr>
        <p:spPr>
          <a:xfrm>
            <a:off x="1225231" y="1127125"/>
            <a:ext cx="219714" cy="3200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1600">
                <a:solidFill>
                  <a:srgbClr val="8EC0C1"/>
                </a:solidFill>
                <a:latin typeface="Wingdings 3"/>
                <a:ea typeface="Wingdings 3"/>
                <a:cs typeface="Wingdings 3"/>
                <a:sym typeface="Wingdings 3"/>
              </a:defRPr>
            </a:lvl1pPr>
          </a:lstStyle>
          <a:p>
            <a:r>
              <a:t></a:t>
            </a:r>
          </a:p>
        </p:txBody>
      </p:sp>
      <p:sp>
        <p:nvSpPr>
          <p:cNvPr id="154"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155"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5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163"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164"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165"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66"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67"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68"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69" name=""/>
          <p:cNvSpPr txBox="1"/>
          <p:nvPr/>
        </p:nvSpPr>
        <p:spPr>
          <a:xfrm>
            <a:off x="1698306" y="636587"/>
            <a:ext cx="219714" cy="3200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1600">
                <a:solidFill>
                  <a:srgbClr val="8EC0C1"/>
                </a:solidFill>
                <a:latin typeface="Wingdings 3"/>
                <a:ea typeface="Wingdings 3"/>
                <a:cs typeface="Wingdings 3"/>
                <a:sym typeface="Wingdings 3"/>
              </a:defRPr>
            </a:lvl1pPr>
          </a:lstStyle>
          <a:p>
            <a:r>
              <a:t></a:t>
            </a:r>
          </a:p>
        </p:txBody>
      </p:sp>
      <p:sp>
        <p:nvSpPr>
          <p:cNvPr id="170"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171"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7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179" name="image.png" descr="image.png"/>
          <p:cNvPicPr>
            <a:picLocks noChangeAspect="1"/>
          </p:cNvPicPr>
          <p:nvPr/>
        </p:nvPicPr>
        <p:blipFill>
          <a:blip r:embed="rId2">
            <a:extLst/>
          </a:blip>
          <a:stretch>
            <a:fillRect/>
          </a:stretch>
        </p:blipFill>
        <p:spPr>
          <a:xfrm>
            <a:off x="1371600" y="2913060"/>
            <a:ext cx="7772400" cy="3944940"/>
          </a:xfrm>
          <a:prstGeom prst="rect">
            <a:avLst/>
          </a:prstGeom>
          <a:ln w="12700">
            <a:miter lim="400000"/>
          </a:ln>
        </p:spPr>
      </p:pic>
      <p:pic>
        <p:nvPicPr>
          <p:cNvPr id="180" name="image.png" descr="image.png"/>
          <p:cNvPicPr>
            <a:picLocks noChangeAspect="1"/>
          </p:cNvPicPr>
          <p:nvPr/>
        </p:nvPicPr>
        <p:blipFill>
          <a:blip r:embed="rId3">
            <a:extLst/>
          </a:blip>
          <a:srcRect r="24996"/>
          <a:stretch>
            <a:fillRect/>
          </a:stretch>
        </p:blipFill>
        <p:spPr>
          <a:xfrm>
            <a:off x="-1" y="0"/>
            <a:ext cx="9144003" cy="6858000"/>
          </a:xfrm>
          <a:prstGeom prst="rect">
            <a:avLst/>
          </a:prstGeom>
          <a:ln w="12700">
            <a:miter lim="400000"/>
          </a:ln>
        </p:spPr>
      </p:pic>
      <p:sp>
        <p:nvSpPr>
          <p:cNvPr id="181"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82"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83" name="Rectangle"/>
          <p:cNvSpPr/>
          <p:nvPr/>
        </p:nvSpPr>
        <p:spPr>
          <a:xfrm>
            <a:off x="1008062" y="0"/>
            <a:ext cx="7315201" cy="6858000"/>
          </a:xfrm>
          <a:prstGeom prst="rect">
            <a:avLst/>
          </a:prstGeom>
          <a:solidFill>
            <a:srgbClr val="1F2D29">
              <a:alpha val="92155"/>
            </a:srgbClr>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84" name="Rectangle"/>
          <p:cNvSpPr/>
          <p:nvPr/>
        </p:nvSpPr>
        <p:spPr>
          <a:xfrm>
            <a:off x="8321675" y="0"/>
            <a:ext cx="26988"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185" name=""/>
          <p:cNvSpPr txBox="1"/>
          <p:nvPr/>
        </p:nvSpPr>
        <p:spPr>
          <a:xfrm rot="5400000">
            <a:off x="7743032" y="490063"/>
            <a:ext cx="221299" cy="3200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defTabSz="685800">
              <a:defRPr sz="1600">
                <a:solidFill>
                  <a:srgbClr val="8EC0C1"/>
                </a:solidFill>
                <a:latin typeface="Wingdings 3"/>
                <a:ea typeface="Wingdings 3"/>
                <a:cs typeface="Wingdings 3"/>
                <a:sym typeface="Wingdings 3"/>
              </a:defRPr>
            </a:lvl1pPr>
          </a:lstStyle>
          <a:p>
            <a:r>
              <a:t></a:t>
            </a:r>
          </a:p>
        </p:txBody>
      </p:sp>
      <p:sp>
        <p:nvSpPr>
          <p:cNvPr id="186" name="Title Text"/>
          <p:cNvSpPr txBox="1">
            <a:spLocks noGrp="1"/>
          </p:cNvSpPr>
          <p:nvPr>
            <p:ph type="title"/>
          </p:nvPr>
        </p:nvSpPr>
        <p:spPr>
          <a:xfrm>
            <a:off x="1960560" y="808037"/>
            <a:ext cx="5878515" cy="1077913"/>
          </a:xfrm>
          <a:prstGeom prst="rect">
            <a:avLst/>
          </a:prstGeom>
        </p:spPr>
        <p:txBody>
          <a:bodyPr>
            <a:normAutofit/>
          </a:bodyPr>
          <a:lstStyle/>
          <a:p>
            <a:r>
              <a:t>Title Text</a:t>
            </a:r>
          </a:p>
        </p:txBody>
      </p:sp>
      <p:sp>
        <p:nvSpPr>
          <p:cNvPr id="187" name="Body Level One…"/>
          <p:cNvSpPr txBox="1">
            <a:spLocks noGrp="1"/>
          </p:cNvSpPr>
          <p:nvPr>
            <p:ph type="body" sz="half" idx="1"/>
          </p:nvPr>
        </p:nvSpPr>
        <p:spPr>
          <a:xfrm>
            <a:off x="2125660" y="2049460"/>
            <a:ext cx="5713415" cy="4000505"/>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18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a:srcRect/>
          <a:stretch>
            <a:fillRect/>
          </a:stretch>
        </a:blipFill>
        <a:effectLst/>
      </p:bgPr>
    </p:bg>
    <p:spTree>
      <p:nvGrpSpPr>
        <p:cNvPr id="1" name=""/>
        <p:cNvGrpSpPr/>
        <p:nvPr/>
      </p:nvGrpSpPr>
      <p:grpSpPr>
        <a:xfrm>
          <a:off x="0" y="0"/>
          <a:ext cx="0" cy="0"/>
          <a:chOff x="0" y="0"/>
          <a:chExt cx="0" cy="0"/>
        </a:xfrm>
      </p:grpSpPr>
      <p:pic>
        <p:nvPicPr>
          <p:cNvPr id="2" name="image.png" descr="image.png"/>
          <p:cNvPicPr>
            <a:picLocks noChangeAspect="1"/>
          </p:cNvPicPr>
          <p:nvPr/>
        </p:nvPicPr>
        <p:blipFill>
          <a:blip r:embed="rId15">
            <a:extLst/>
          </a:blip>
          <a:stretch>
            <a:fillRect/>
          </a:stretch>
        </p:blipFill>
        <p:spPr>
          <a:xfrm>
            <a:off x="1371600" y="2913060"/>
            <a:ext cx="7772400" cy="3944940"/>
          </a:xfrm>
          <a:prstGeom prst="rect">
            <a:avLst/>
          </a:prstGeom>
          <a:ln w="12700">
            <a:miter lim="400000"/>
          </a:ln>
        </p:spPr>
      </p:pic>
      <p:pic>
        <p:nvPicPr>
          <p:cNvPr id="3" name="image.png" descr="image.png"/>
          <p:cNvPicPr>
            <a:picLocks noChangeAspect="1"/>
          </p:cNvPicPr>
          <p:nvPr/>
        </p:nvPicPr>
        <p:blipFill>
          <a:blip r:embed="rId16">
            <a:extLst/>
          </a:blip>
          <a:srcRect r="24996"/>
          <a:stretch>
            <a:fillRect/>
          </a:stretch>
        </p:blipFill>
        <p:spPr>
          <a:xfrm>
            <a:off x="-1" y="0"/>
            <a:ext cx="9144003" cy="6858000"/>
          </a:xfrm>
          <a:prstGeom prst="rect">
            <a:avLst/>
          </a:prstGeom>
          <a:ln w="12700">
            <a:miter lim="400000"/>
          </a:ln>
        </p:spPr>
      </p:pic>
      <p:sp>
        <p:nvSpPr>
          <p:cNvPr id="4" name="Rectangle"/>
          <p:cNvSpPr/>
          <p:nvPr/>
        </p:nvSpPr>
        <p:spPr>
          <a:xfrm>
            <a:off x="0" y="0"/>
            <a:ext cx="963613" cy="6858000"/>
          </a:xfrm>
          <a:prstGeom prst="rect">
            <a:avLst/>
          </a:prstGeom>
          <a:solidFill>
            <a:srgbClr val="1F2D29"/>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5" name="Rectangle"/>
          <p:cNvSpPr/>
          <p:nvPr/>
        </p:nvSpPr>
        <p:spPr>
          <a:xfrm>
            <a:off x="962024" y="0"/>
            <a:ext cx="46041" cy="6858000"/>
          </a:xfrm>
          <a:prstGeom prst="rect">
            <a:avLst/>
          </a:prstGeom>
          <a:solidFill>
            <a:srgbClr val="8EC0C1"/>
          </a:solidFill>
          <a:ln w="12700">
            <a:miter lim="400000"/>
          </a:ln>
        </p:spPr>
        <p:txBody>
          <a:bodyPr lIns="45718" tIns="45718" rIns="45718" bIns="45718"/>
          <a:lstStyle/>
          <a:p>
            <a:pPr>
              <a:defRPr>
                <a:solidFill>
                  <a:srgbClr val="FFFFFF"/>
                </a:solidFill>
                <a:latin typeface="Arial"/>
                <a:ea typeface="Arial"/>
                <a:cs typeface="Arial"/>
                <a:sym typeface="Arial"/>
              </a:defRPr>
            </a:pPr>
            <a:endParaRPr/>
          </a:p>
        </p:txBody>
      </p:sp>
      <p:sp>
        <p:nvSpPr>
          <p:cNvPr id="6" name="Title Text"/>
          <p:cNvSpPr txBox="1">
            <a:spLocks noGrp="1"/>
          </p:cNvSpPr>
          <p:nvPr>
            <p:ph type="title"/>
          </p:nvPr>
        </p:nvSpPr>
        <p:spPr>
          <a:xfrm>
            <a:off x="1370012" y="1371600"/>
            <a:ext cx="7315201" cy="1066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lstStyle/>
          <a:p>
            <a:r>
              <a:t>Title Text</a:t>
            </a:r>
          </a:p>
        </p:txBody>
      </p:sp>
      <p:sp>
        <p:nvSpPr>
          <p:cNvPr id="7" name="Body Level One…"/>
          <p:cNvSpPr txBox="1">
            <a:spLocks noGrp="1"/>
          </p:cNvSpPr>
          <p:nvPr>
            <p:ph type="body" idx="1"/>
          </p:nvPr>
        </p:nvSpPr>
        <p:spPr>
          <a:xfrm>
            <a:off x="5103812" y="2438400"/>
            <a:ext cx="3581401" cy="44196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lstStyle/>
          <a:p>
            <a:r>
              <a:t>Body Level One</a:t>
            </a:r>
          </a:p>
          <a:p>
            <a:pPr lvl="1"/>
            <a:r>
              <a:t>Body Level Two</a:t>
            </a:r>
          </a:p>
          <a:p>
            <a:pPr lvl="2"/>
            <a:r>
              <a:t>Body Level Three</a:t>
            </a:r>
          </a:p>
          <a:p>
            <a:pPr lvl="3"/>
            <a:r>
              <a:t>Body Level Four</a:t>
            </a:r>
          </a:p>
          <a:p>
            <a:pPr lvl="4"/>
            <a:r>
              <a:t>Body Level Five</a:t>
            </a:r>
          </a:p>
        </p:txBody>
      </p:sp>
      <p:sp>
        <p:nvSpPr>
          <p:cNvPr id="8" name="Slide Number"/>
          <p:cNvSpPr txBox="1">
            <a:spLocks noGrp="1"/>
          </p:cNvSpPr>
          <p:nvPr>
            <p:ph type="sldNum" sz="quarter" idx="2"/>
          </p:nvPr>
        </p:nvSpPr>
        <p:spPr>
          <a:xfrm>
            <a:off x="469943" y="169537"/>
            <a:ext cx="330158" cy="313389"/>
          </a:xfrm>
          <a:prstGeom prst="rect">
            <a:avLst/>
          </a:prstGeom>
          <a:ln w="12700">
            <a:miter lim="400000"/>
          </a:ln>
        </p:spPr>
        <p:txBody>
          <a:bodyPr wrap="none" lIns="45718" tIns="45718" rIns="45718" bIns="45718" anchor="ctr">
            <a:spAutoFit/>
          </a:bodyPr>
          <a:lstStyle>
            <a:lvl1pPr algn="r" defTabSz="685800">
              <a:defRPr sz="1600">
                <a:solidFill>
                  <a:srgbClr val="FFFFFF"/>
                </a:solidFill>
                <a:latin typeface="Arial"/>
                <a:ea typeface="Arial"/>
                <a:cs typeface="Arial"/>
                <a:sym typeface="Aria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txStyles>
    <p:titleStyle>
      <a:lvl1pPr marL="0" marR="0" indent="0" algn="r" defTabSz="685800" rtl="0" latinLnBrk="0">
        <a:lnSpc>
          <a:spcPct val="90000"/>
        </a:lnSpc>
        <a:spcBef>
          <a:spcPts val="0"/>
        </a:spcBef>
        <a:spcAft>
          <a:spcPts val="0"/>
        </a:spcAft>
        <a:buClrTx/>
        <a:buSzTx/>
        <a:buFontTx/>
        <a:buNone/>
        <a:tabLst/>
        <a:defRPr sz="2800" b="0" i="0" u="none" strike="noStrike" cap="none" spc="0" baseline="0">
          <a:solidFill>
            <a:srgbClr val="FFFFFF"/>
          </a:solidFill>
          <a:uFillTx/>
          <a:latin typeface="Arial"/>
          <a:ea typeface="Arial"/>
          <a:cs typeface="Arial"/>
          <a:sym typeface="Arial"/>
        </a:defRPr>
      </a:lvl1pPr>
      <a:lvl2pPr marL="0" marR="0" indent="0" algn="r" defTabSz="685800" rtl="0" latinLnBrk="0">
        <a:lnSpc>
          <a:spcPct val="90000"/>
        </a:lnSpc>
        <a:spcBef>
          <a:spcPts val="0"/>
        </a:spcBef>
        <a:spcAft>
          <a:spcPts val="0"/>
        </a:spcAft>
        <a:buClrTx/>
        <a:buSzTx/>
        <a:buFontTx/>
        <a:buNone/>
        <a:tabLst/>
        <a:defRPr sz="2800" b="0" i="0" u="none" strike="noStrike" cap="none" spc="0" baseline="0">
          <a:solidFill>
            <a:srgbClr val="FFFFFF"/>
          </a:solidFill>
          <a:uFillTx/>
          <a:latin typeface="Arial"/>
          <a:ea typeface="Arial"/>
          <a:cs typeface="Arial"/>
          <a:sym typeface="Arial"/>
        </a:defRPr>
      </a:lvl2pPr>
      <a:lvl3pPr marL="0" marR="0" indent="0" algn="r" defTabSz="685800" rtl="0" latinLnBrk="0">
        <a:lnSpc>
          <a:spcPct val="90000"/>
        </a:lnSpc>
        <a:spcBef>
          <a:spcPts val="0"/>
        </a:spcBef>
        <a:spcAft>
          <a:spcPts val="0"/>
        </a:spcAft>
        <a:buClrTx/>
        <a:buSzTx/>
        <a:buFontTx/>
        <a:buNone/>
        <a:tabLst/>
        <a:defRPr sz="2800" b="0" i="0" u="none" strike="noStrike" cap="none" spc="0" baseline="0">
          <a:solidFill>
            <a:srgbClr val="FFFFFF"/>
          </a:solidFill>
          <a:uFillTx/>
          <a:latin typeface="Arial"/>
          <a:ea typeface="Arial"/>
          <a:cs typeface="Arial"/>
          <a:sym typeface="Arial"/>
        </a:defRPr>
      </a:lvl3pPr>
      <a:lvl4pPr marL="0" marR="0" indent="0" algn="r" defTabSz="685800" rtl="0" latinLnBrk="0">
        <a:lnSpc>
          <a:spcPct val="90000"/>
        </a:lnSpc>
        <a:spcBef>
          <a:spcPts val="0"/>
        </a:spcBef>
        <a:spcAft>
          <a:spcPts val="0"/>
        </a:spcAft>
        <a:buClrTx/>
        <a:buSzTx/>
        <a:buFontTx/>
        <a:buNone/>
        <a:tabLst/>
        <a:defRPr sz="2800" b="0" i="0" u="none" strike="noStrike" cap="none" spc="0" baseline="0">
          <a:solidFill>
            <a:srgbClr val="FFFFFF"/>
          </a:solidFill>
          <a:uFillTx/>
          <a:latin typeface="Arial"/>
          <a:ea typeface="Arial"/>
          <a:cs typeface="Arial"/>
          <a:sym typeface="Arial"/>
        </a:defRPr>
      </a:lvl4pPr>
      <a:lvl5pPr marL="0" marR="0" indent="0" algn="r" defTabSz="685800" rtl="0" latinLnBrk="0">
        <a:lnSpc>
          <a:spcPct val="90000"/>
        </a:lnSpc>
        <a:spcBef>
          <a:spcPts val="0"/>
        </a:spcBef>
        <a:spcAft>
          <a:spcPts val="0"/>
        </a:spcAft>
        <a:buClrTx/>
        <a:buSzTx/>
        <a:buFontTx/>
        <a:buNone/>
        <a:tabLst/>
        <a:defRPr sz="2800" b="0" i="0" u="none" strike="noStrike" cap="none" spc="0" baseline="0">
          <a:solidFill>
            <a:srgbClr val="FFFFFF"/>
          </a:solidFill>
          <a:uFillTx/>
          <a:latin typeface="Arial"/>
          <a:ea typeface="Arial"/>
          <a:cs typeface="Arial"/>
          <a:sym typeface="Arial"/>
        </a:defRPr>
      </a:lvl5pPr>
      <a:lvl6pPr marL="0" marR="0" indent="0" algn="r" defTabSz="685800" rtl="0" latinLnBrk="0">
        <a:lnSpc>
          <a:spcPct val="90000"/>
        </a:lnSpc>
        <a:spcBef>
          <a:spcPts val="0"/>
        </a:spcBef>
        <a:spcAft>
          <a:spcPts val="0"/>
        </a:spcAft>
        <a:buClrTx/>
        <a:buSzTx/>
        <a:buFontTx/>
        <a:buNone/>
        <a:tabLst/>
        <a:defRPr sz="2800" b="0" i="0" u="none" strike="noStrike" cap="none" spc="0" baseline="0">
          <a:solidFill>
            <a:srgbClr val="FFFFFF"/>
          </a:solidFill>
          <a:uFillTx/>
          <a:latin typeface="Arial"/>
          <a:ea typeface="Arial"/>
          <a:cs typeface="Arial"/>
          <a:sym typeface="Arial"/>
        </a:defRPr>
      </a:lvl6pPr>
      <a:lvl7pPr marL="0" marR="0" indent="0" algn="r" defTabSz="685800" rtl="0" latinLnBrk="0">
        <a:lnSpc>
          <a:spcPct val="90000"/>
        </a:lnSpc>
        <a:spcBef>
          <a:spcPts val="0"/>
        </a:spcBef>
        <a:spcAft>
          <a:spcPts val="0"/>
        </a:spcAft>
        <a:buClrTx/>
        <a:buSzTx/>
        <a:buFontTx/>
        <a:buNone/>
        <a:tabLst/>
        <a:defRPr sz="2800" b="0" i="0" u="none" strike="noStrike" cap="none" spc="0" baseline="0">
          <a:solidFill>
            <a:srgbClr val="FFFFFF"/>
          </a:solidFill>
          <a:uFillTx/>
          <a:latin typeface="Arial"/>
          <a:ea typeface="Arial"/>
          <a:cs typeface="Arial"/>
          <a:sym typeface="Arial"/>
        </a:defRPr>
      </a:lvl7pPr>
      <a:lvl8pPr marL="0" marR="0" indent="0" algn="r" defTabSz="685800" rtl="0" latinLnBrk="0">
        <a:lnSpc>
          <a:spcPct val="90000"/>
        </a:lnSpc>
        <a:spcBef>
          <a:spcPts val="0"/>
        </a:spcBef>
        <a:spcAft>
          <a:spcPts val="0"/>
        </a:spcAft>
        <a:buClrTx/>
        <a:buSzTx/>
        <a:buFontTx/>
        <a:buNone/>
        <a:tabLst/>
        <a:defRPr sz="2800" b="0" i="0" u="none" strike="noStrike" cap="none" spc="0" baseline="0">
          <a:solidFill>
            <a:srgbClr val="FFFFFF"/>
          </a:solidFill>
          <a:uFillTx/>
          <a:latin typeface="Arial"/>
          <a:ea typeface="Arial"/>
          <a:cs typeface="Arial"/>
          <a:sym typeface="Arial"/>
        </a:defRPr>
      </a:lvl8pPr>
      <a:lvl9pPr marL="0" marR="0" indent="0" algn="r" defTabSz="685800" rtl="0" latinLnBrk="0">
        <a:lnSpc>
          <a:spcPct val="90000"/>
        </a:lnSpc>
        <a:spcBef>
          <a:spcPts val="0"/>
        </a:spcBef>
        <a:spcAft>
          <a:spcPts val="0"/>
        </a:spcAft>
        <a:buClrTx/>
        <a:buSzTx/>
        <a:buFontTx/>
        <a:buNone/>
        <a:tabLst/>
        <a:defRPr sz="2800" b="0" i="0" u="none" strike="noStrike" cap="none" spc="0" baseline="0">
          <a:solidFill>
            <a:srgbClr val="FFFFFF"/>
          </a:solidFill>
          <a:uFillTx/>
          <a:latin typeface="Arial"/>
          <a:ea typeface="Arial"/>
          <a:cs typeface="Arial"/>
          <a:sym typeface="Arial"/>
        </a:defRPr>
      </a:lvl9pPr>
    </p:titleStyle>
    <p:bodyStyle>
      <a:lvl1pPr marL="257175" marR="0" indent="-257175" algn="l" defTabSz="685800" rtl="0" latinLnBrk="0">
        <a:lnSpc>
          <a:spcPct val="120000"/>
        </a:lnSpc>
        <a:spcBef>
          <a:spcPts val="700"/>
        </a:spcBef>
        <a:spcAft>
          <a:spcPts val="0"/>
        </a:spcAft>
        <a:buClr>
          <a:srgbClr val="8EC0C1"/>
        </a:buClr>
        <a:buSzPct val="90000"/>
        <a:buFontTx/>
        <a:buChar char="▪"/>
        <a:tabLst/>
        <a:defRPr sz="1800" b="0" i="0" u="none" strike="noStrike" cap="none" spc="0" baseline="0">
          <a:solidFill>
            <a:srgbClr val="FFFFFF"/>
          </a:solidFill>
          <a:uFillTx/>
          <a:latin typeface="Arial"/>
          <a:ea typeface="Arial"/>
          <a:cs typeface="Arial"/>
          <a:sym typeface="Arial"/>
        </a:defRPr>
      </a:lvl1pPr>
      <a:lvl2pPr marL="626864" marR="0" indent="-283962" algn="l" defTabSz="685800" rtl="0" latinLnBrk="0">
        <a:lnSpc>
          <a:spcPct val="120000"/>
        </a:lnSpc>
        <a:spcBef>
          <a:spcPts val="700"/>
        </a:spcBef>
        <a:spcAft>
          <a:spcPts val="0"/>
        </a:spcAft>
        <a:buClr>
          <a:srgbClr val="8EC0C1"/>
        </a:buClr>
        <a:buSzPct val="90000"/>
        <a:buFontTx/>
        <a:buChar char="▪"/>
        <a:tabLst/>
        <a:defRPr sz="1800" b="0" i="0" u="none" strike="noStrike" cap="none" spc="0" baseline="0">
          <a:solidFill>
            <a:srgbClr val="FFFFFF"/>
          </a:solidFill>
          <a:uFillTx/>
          <a:latin typeface="Arial"/>
          <a:ea typeface="Arial"/>
          <a:cs typeface="Arial"/>
          <a:sym typeface="Arial"/>
        </a:defRPr>
      </a:lvl2pPr>
      <a:lvl3pPr marL="1016452" marR="0" indent="-330652" algn="l" defTabSz="685800" rtl="0" latinLnBrk="0">
        <a:lnSpc>
          <a:spcPct val="120000"/>
        </a:lnSpc>
        <a:spcBef>
          <a:spcPts val="700"/>
        </a:spcBef>
        <a:spcAft>
          <a:spcPts val="0"/>
        </a:spcAft>
        <a:buClr>
          <a:srgbClr val="8EC0C1"/>
        </a:buClr>
        <a:buSzPct val="90000"/>
        <a:buFontTx/>
        <a:buChar char="▪"/>
        <a:tabLst/>
        <a:defRPr sz="1800" b="0" i="0" u="none" strike="noStrike" cap="none" spc="0" baseline="0">
          <a:solidFill>
            <a:srgbClr val="FFFFFF"/>
          </a:solidFill>
          <a:uFillTx/>
          <a:latin typeface="Arial"/>
          <a:ea typeface="Arial"/>
          <a:cs typeface="Arial"/>
          <a:sym typeface="Arial"/>
        </a:defRPr>
      </a:lvl3pPr>
      <a:lvl4pPr marL="1407317" marR="0" indent="-378617" algn="l" defTabSz="685800" rtl="0" latinLnBrk="0">
        <a:lnSpc>
          <a:spcPct val="120000"/>
        </a:lnSpc>
        <a:spcBef>
          <a:spcPts val="700"/>
        </a:spcBef>
        <a:spcAft>
          <a:spcPts val="0"/>
        </a:spcAft>
        <a:buClr>
          <a:srgbClr val="8EC0C1"/>
        </a:buClr>
        <a:buSzPct val="90000"/>
        <a:buFontTx/>
        <a:buChar char="▪"/>
        <a:tabLst/>
        <a:defRPr sz="1800" b="0" i="0" u="none" strike="noStrike" cap="none" spc="0" baseline="0">
          <a:solidFill>
            <a:srgbClr val="FFFFFF"/>
          </a:solidFill>
          <a:uFillTx/>
          <a:latin typeface="Arial"/>
          <a:ea typeface="Arial"/>
          <a:cs typeface="Arial"/>
          <a:sym typeface="Arial"/>
        </a:defRPr>
      </a:lvl4pPr>
      <a:lvl5pPr marL="1628775" marR="0" indent="-257175" algn="l" defTabSz="685800" rtl="0" latinLnBrk="0">
        <a:lnSpc>
          <a:spcPct val="120000"/>
        </a:lnSpc>
        <a:spcBef>
          <a:spcPts val="700"/>
        </a:spcBef>
        <a:spcAft>
          <a:spcPts val="0"/>
        </a:spcAft>
        <a:buClr>
          <a:srgbClr val="8EC0C1"/>
        </a:buClr>
        <a:buSzPct val="90000"/>
        <a:buFontTx/>
        <a:buChar char="▪"/>
        <a:tabLst/>
        <a:defRPr sz="1800" b="0" i="0" u="none" strike="noStrike" cap="none" spc="0" baseline="0">
          <a:solidFill>
            <a:srgbClr val="FFFFFF"/>
          </a:solidFill>
          <a:uFillTx/>
          <a:latin typeface="Arial"/>
          <a:ea typeface="Arial"/>
          <a:cs typeface="Arial"/>
          <a:sym typeface="Arial"/>
        </a:defRPr>
      </a:lvl5pPr>
      <a:lvl6pPr marL="0" marR="0" indent="0" algn="l" defTabSz="685800" rtl="0" latinLnBrk="0">
        <a:lnSpc>
          <a:spcPct val="120000"/>
        </a:lnSpc>
        <a:spcBef>
          <a:spcPts val="700"/>
        </a:spcBef>
        <a:spcAft>
          <a:spcPts val="0"/>
        </a:spcAft>
        <a:buClr>
          <a:srgbClr val="8EC0C1"/>
        </a:buClr>
        <a:buSzTx/>
        <a:buFontTx/>
        <a:buNone/>
        <a:tabLst/>
        <a:defRPr sz="1800" b="0" i="0" u="none" strike="noStrike" cap="none" spc="0" baseline="0">
          <a:solidFill>
            <a:srgbClr val="FFFFFF"/>
          </a:solidFill>
          <a:uFillTx/>
          <a:latin typeface="Arial"/>
          <a:ea typeface="Arial"/>
          <a:cs typeface="Arial"/>
          <a:sym typeface="Arial"/>
        </a:defRPr>
      </a:lvl6pPr>
      <a:lvl7pPr marL="0" marR="0" indent="0" algn="l" defTabSz="685800" rtl="0" latinLnBrk="0">
        <a:lnSpc>
          <a:spcPct val="120000"/>
        </a:lnSpc>
        <a:spcBef>
          <a:spcPts val="700"/>
        </a:spcBef>
        <a:spcAft>
          <a:spcPts val="0"/>
        </a:spcAft>
        <a:buClr>
          <a:srgbClr val="8EC0C1"/>
        </a:buClr>
        <a:buSzTx/>
        <a:buFontTx/>
        <a:buNone/>
        <a:tabLst/>
        <a:defRPr sz="1800" b="0" i="0" u="none" strike="noStrike" cap="none" spc="0" baseline="0">
          <a:solidFill>
            <a:srgbClr val="FFFFFF"/>
          </a:solidFill>
          <a:uFillTx/>
          <a:latin typeface="Arial"/>
          <a:ea typeface="Arial"/>
          <a:cs typeface="Arial"/>
          <a:sym typeface="Arial"/>
        </a:defRPr>
      </a:lvl7pPr>
      <a:lvl8pPr marL="0" marR="0" indent="0" algn="l" defTabSz="685800" rtl="0" latinLnBrk="0">
        <a:lnSpc>
          <a:spcPct val="120000"/>
        </a:lnSpc>
        <a:spcBef>
          <a:spcPts val="700"/>
        </a:spcBef>
        <a:spcAft>
          <a:spcPts val="0"/>
        </a:spcAft>
        <a:buClr>
          <a:srgbClr val="8EC0C1"/>
        </a:buClr>
        <a:buSzTx/>
        <a:buFontTx/>
        <a:buNone/>
        <a:tabLst/>
        <a:defRPr sz="1800" b="0" i="0" u="none" strike="noStrike" cap="none" spc="0" baseline="0">
          <a:solidFill>
            <a:srgbClr val="FFFFFF"/>
          </a:solidFill>
          <a:uFillTx/>
          <a:latin typeface="Arial"/>
          <a:ea typeface="Arial"/>
          <a:cs typeface="Arial"/>
          <a:sym typeface="Arial"/>
        </a:defRPr>
      </a:lvl8pPr>
      <a:lvl9pPr marL="0" marR="0" indent="0" algn="l" defTabSz="685800" rtl="0" latinLnBrk="0">
        <a:lnSpc>
          <a:spcPct val="120000"/>
        </a:lnSpc>
        <a:spcBef>
          <a:spcPts val="700"/>
        </a:spcBef>
        <a:spcAft>
          <a:spcPts val="0"/>
        </a:spcAft>
        <a:buClr>
          <a:srgbClr val="8EC0C1"/>
        </a:buClr>
        <a:buSzTx/>
        <a:buFontTx/>
        <a:buNone/>
        <a:tabLst/>
        <a:defRPr sz="1800" b="0" i="0" u="none" strike="noStrike" cap="none" spc="0" baseline="0">
          <a:solidFill>
            <a:srgbClr val="FFFFFF"/>
          </a:solidFill>
          <a:uFillTx/>
          <a:latin typeface="Arial"/>
          <a:ea typeface="Arial"/>
          <a:cs typeface="Arial"/>
          <a:sym typeface="Arial"/>
        </a:defRPr>
      </a:lvl9pPr>
    </p:bodyStyle>
    <p:otherStyle>
      <a:lvl1pPr marL="0" marR="0" indent="0" algn="r" defTabSz="6858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Arial"/>
        </a:defRPr>
      </a:lvl1pPr>
      <a:lvl2pPr marL="0" marR="0" indent="0" algn="r" defTabSz="6858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Arial"/>
        </a:defRPr>
      </a:lvl2pPr>
      <a:lvl3pPr marL="0" marR="0" indent="0" algn="r" defTabSz="6858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Arial"/>
        </a:defRPr>
      </a:lvl3pPr>
      <a:lvl4pPr marL="0" marR="0" indent="0" algn="r" defTabSz="6858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Arial"/>
        </a:defRPr>
      </a:lvl4pPr>
      <a:lvl5pPr marL="0" marR="0" indent="0" algn="r" defTabSz="6858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Arial"/>
        </a:defRPr>
      </a:lvl5pPr>
      <a:lvl6pPr marL="0" marR="0" indent="0" algn="r" defTabSz="6858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Arial"/>
        </a:defRPr>
      </a:lvl6pPr>
      <a:lvl7pPr marL="0" marR="0" indent="0" algn="r" defTabSz="6858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Arial"/>
        </a:defRPr>
      </a:lvl7pPr>
      <a:lvl8pPr marL="0" marR="0" indent="0" algn="r" defTabSz="6858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Arial"/>
        </a:defRPr>
      </a:lvl8pPr>
      <a:lvl9pPr marL="0" marR="0" indent="0" algn="r" defTabSz="6858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tif"/><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YEAR 1…"/>
          <p:cNvSpPr txBox="1"/>
          <p:nvPr/>
        </p:nvSpPr>
        <p:spPr>
          <a:xfrm>
            <a:off x="2150997" y="1065446"/>
            <a:ext cx="4842006" cy="14878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lgn="ctr" defTabSz="685800">
              <a:defRPr sz="3200" u="sng">
                <a:solidFill>
                  <a:srgbClr val="FFFFFF"/>
                </a:solidFill>
                <a:latin typeface="Arial"/>
                <a:ea typeface="Arial"/>
                <a:cs typeface="Arial"/>
                <a:sym typeface="Arial"/>
              </a:defRPr>
            </a:pPr>
            <a:r>
              <a:t>YEAR 1 </a:t>
            </a:r>
          </a:p>
          <a:p>
            <a:pPr algn="ctr" defTabSz="685800">
              <a:defRPr sz="3200">
                <a:solidFill>
                  <a:srgbClr val="FFFFFF"/>
                </a:solidFill>
                <a:latin typeface="Arial"/>
                <a:ea typeface="Arial"/>
                <a:cs typeface="Arial"/>
                <a:sym typeface="Arial"/>
              </a:defRPr>
            </a:pPr>
            <a:endParaRPr/>
          </a:p>
          <a:p>
            <a:pPr algn="ctr" defTabSz="685800">
              <a:defRPr sz="3200">
                <a:solidFill>
                  <a:srgbClr val="FFFFFF"/>
                </a:solidFill>
                <a:latin typeface="Arial"/>
                <a:ea typeface="Arial"/>
                <a:cs typeface="Arial"/>
                <a:sym typeface="Arial"/>
              </a:defRPr>
            </a:pPr>
            <a:r>
              <a:t>Welcome to Cherry Class </a:t>
            </a:r>
          </a:p>
        </p:txBody>
      </p:sp>
      <p:pic>
        <p:nvPicPr>
          <p:cNvPr id="198" name="Image" descr="Image"/>
          <p:cNvPicPr>
            <a:picLocks noChangeAspect="1"/>
          </p:cNvPicPr>
          <p:nvPr/>
        </p:nvPicPr>
        <p:blipFill>
          <a:blip r:embed="rId2">
            <a:extLst/>
          </a:blip>
          <a:stretch>
            <a:fillRect/>
          </a:stretch>
        </p:blipFill>
        <p:spPr>
          <a:xfrm>
            <a:off x="3039834" y="2721242"/>
            <a:ext cx="3064331" cy="3577958"/>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Meet the Year One Team"/>
          <p:cNvSpPr txBox="1"/>
          <p:nvPr/>
        </p:nvSpPr>
        <p:spPr>
          <a:xfrm>
            <a:off x="406082" y="1412875"/>
            <a:ext cx="8331835" cy="11029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defTabSz="685800">
              <a:defRPr sz="7200">
                <a:solidFill>
                  <a:srgbClr val="FFFFFF"/>
                </a:solidFill>
                <a:latin typeface="Arial"/>
                <a:ea typeface="Arial"/>
                <a:cs typeface="Arial"/>
                <a:sym typeface="Arial"/>
              </a:defRPr>
            </a:pPr>
            <a:r>
              <a:t>   </a:t>
            </a:r>
            <a:r>
              <a:rPr sz="4800" u="sng"/>
              <a:t>Meet the Year One Team</a:t>
            </a:r>
          </a:p>
        </p:txBody>
      </p:sp>
      <p:sp>
        <p:nvSpPr>
          <p:cNvPr id="201" name="Miss Elwes…"/>
          <p:cNvSpPr txBox="1"/>
          <p:nvPr/>
        </p:nvSpPr>
        <p:spPr>
          <a:xfrm>
            <a:off x="1233167" y="3141661"/>
            <a:ext cx="6480816" cy="21118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lgn="ctr" defTabSz="685800">
              <a:defRPr sz="2800">
                <a:solidFill>
                  <a:srgbClr val="FFFFFF"/>
                </a:solidFill>
                <a:latin typeface="Arial"/>
                <a:ea typeface="Arial"/>
                <a:cs typeface="Arial"/>
                <a:sym typeface="Arial"/>
              </a:defRPr>
            </a:pPr>
            <a:r>
              <a:t>Miss Elwes</a:t>
            </a:r>
          </a:p>
          <a:p>
            <a:pPr algn="ctr" defTabSz="685800">
              <a:defRPr sz="2800">
                <a:solidFill>
                  <a:srgbClr val="FFFFFF"/>
                </a:solidFill>
                <a:latin typeface="Arial"/>
                <a:ea typeface="Arial"/>
                <a:cs typeface="Arial"/>
                <a:sym typeface="Arial"/>
              </a:defRPr>
            </a:pPr>
            <a:r>
              <a:t>Mrs Downes</a:t>
            </a:r>
          </a:p>
          <a:p>
            <a:pPr algn="ctr" defTabSz="685800">
              <a:defRPr sz="2800">
                <a:solidFill>
                  <a:srgbClr val="FFFFFF"/>
                </a:solidFill>
                <a:latin typeface="Arial"/>
                <a:ea typeface="Arial"/>
                <a:cs typeface="Arial"/>
                <a:sym typeface="Arial"/>
              </a:defRPr>
            </a:pPr>
            <a:r>
              <a:t>Mrs Harriss</a:t>
            </a:r>
          </a:p>
          <a:p>
            <a:pPr algn="ctr" defTabSz="685800">
              <a:defRPr sz="2800">
                <a:solidFill>
                  <a:srgbClr val="FFFFFF"/>
                </a:solidFill>
                <a:latin typeface="Arial"/>
                <a:ea typeface="Arial"/>
                <a:cs typeface="Arial"/>
                <a:sym typeface="Arial"/>
              </a:defRPr>
            </a:pPr>
            <a:r>
              <a:t>Ms Delchia</a:t>
            </a:r>
          </a:p>
          <a:p>
            <a:pPr algn="ctr" defTabSz="685800">
              <a:defRPr sz="2800">
                <a:solidFill>
                  <a:srgbClr val="FFFFFF"/>
                </a:solidFill>
                <a:latin typeface="Arial"/>
                <a:ea typeface="Arial"/>
                <a:cs typeface="Arial"/>
                <a:sym typeface="Arial"/>
              </a:defRPr>
            </a:pPr>
            <a:r>
              <a:t>Miss Reardon</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Year 1 Topics"/>
          <p:cNvSpPr txBox="1"/>
          <p:nvPr/>
        </p:nvSpPr>
        <p:spPr>
          <a:xfrm>
            <a:off x="1161732" y="1052512"/>
            <a:ext cx="7109460" cy="708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defTabSz="685800">
              <a:defRPr sz="4400" u="sng">
                <a:solidFill>
                  <a:srgbClr val="FFFFFF"/>
                </a:solidFill>
                <a:latin typeface="Arial"/>
                <a:ea typeface="Arial"/>
                <a:cs typeface="Arial"/>
                <a:sym typeface="Arial"/>
              </a:defRPr>
            </a:lvl1pPr>
          </a:lstStyle>
          <a:p>
            <a:r>
              <a:t>Year 1 Topics</a:t>
            </a:r>
          </a:p>
        </p:txBody>
      </p:sp>
      <p:sp>
        <p:nvSpPr>
          <p:cNvPr id="204" name="Autumn: This life of mine…"/>
          <p:cNvSpPr txBox="1"/>
          <p:nvPr/>
        </p:nvSpPr>
        <p:spPr>
          <a:xfrm>
            <a:off x="1521299" y="2442460"/>
            <a:ext cx="6390327" cy="2897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defTabSz="685800">
              <a:defRPr sz="3200">
                <a:solidFill>
                  <a:srgbClr val="FFFFFF"/>
                </a:solidFill>
                <a:latin typeface="Arial"/>
                <a:ea typeface="Arial"/>
                <a:cs typeface="Arial"/>
                <a:sym typeface="Arial"/>
              </a:defRPr>
            </a:pPr>
            <a:r>
              <a:t>Autumn: The Superpower in Me</a:t>
            </a:r>
          </a:p>
          <a:p>
            <a:pPr defTabSz="685800">
              <a:defRPr sz="3200">
                <a:solidFill>
                  <a:srgbClr val="FFFFFF"/>
                </a:solidFill>
                <a:latin typeface="Arial"/>
                <a:ea typeface="Arial"/>
                <a:cs typeface="Arial"/>
                <a:sym typeface="Arial"/>
              </a:defRPr>
            </a:pPr>
            <a:r>
              <a:t> </a:t>
            </a:r>
          </a:p>
          <a:p>
            <a:pPr defTabSz="685800">
              <a:defRPr sz="3200">
                <a:solidFill>
                  <a:srgbClr val="FFFFFF"/>
                </a:solidFill>
                <a:latin typeface="Arial"/>
                <a:ea typeface="Arial"/>
                <a:cs typeface="Arial"/>
                <a:sym typeface="Arial"/>
              </a:defRPr>
            </a:pPr>
            <a:r>
              <a:t>Spring: Amazing Africa</a:t>
            </a:r>
          </a:p>
          <a:p>
            <a:pPr defTabSz="685800">
              <a:defRPr sz="3200">
                <a:solidFill>
                  <a:srgbClr val="FFFFFF"/>
                </a:solidFill>
                <a:latin typeface="Arial"/>
                <a:ea typeface="Arial"/>
                <a:cs typeface="Arial"/>
                <a:sym typeface="Arial"/>
              </a:defRPr>
            </a:pPr>
            <a:endParaRPr/>
          </a:p>
          <a:p>
            <a:pPr defTabSz="685800">
              <a:defRPr sz="3200">
                <a:solidFill>
                  <a:srgbClr val="FFFFFF"/>
                </a:solidFill>
                <a:latin typeface="Arial"/>
                <a:ea typeface="Arial"/>
                <a:cs typeface="Arial"/>
                <a:sym typeface="Arial"/>
              </a:defRPr>
            </a:pPr>
            <a:r>
              <a:t>Summer: Underwater World</a:t>
            </a:r>
          </a:p>
          <a:p>
            <a:pPr lvl="4" indent="1828800" defTabSz="685800">
              <a:defRPr sz="3200">
                <a:solidFill>
                  <a:srgbClr val="FFFFFF"/>
                </a:solidFill>
                <a:latin typeface="Arial"/>
                <a:ea typeface="Arial"/>
                <a:cs typeface="Arial"/>
                <a:sym typeface="Arial"/>
              </a:defRPr>
            </a:pPr>
            <a:r>
              <a:t>Space Invaders</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Year 1 potential trips"/>
          <p:cNvSpPr txBox="1"/>
          <p:nvPr/>
        </p:nvSpPr>
        <p:spPr>
          <a:xfrm>
            <a:off x="1449067" y="333375"/>
            <a:ext cx="6422078" cy="7699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defTabSz="685800">
              <a:defRPr sz="4800" u="sng">
                <a:solidFill>
                  <a:srgbClr val="FFFFFF"/>
                </a:solidFill>
                <a:latin typeface="Arial"/>
                <a:ea typeface="Arial"/>
                <a:cs typeface="Arial"/>
                <a:sym typeface="Arial"/>
              </a:defRPr>
            </a:lvl1pPr>
          </a:lstStyle>
          <a:p>
            <a:r>
              <a:t>Year 1 potential trips</a:t>
            </a:r>
          </a:p>
        </p:txBody>
      </p:sp>
      <p:sp>
        <p:nvSpPr>
          <p:cNvPr id="207" name="Autumn…"/>
          <p:cNvSpPr txBox="1"/>
          <p:nvPr/>
        </p:nvSpPr>
        <p:spPr>
          <a:xfrm>
            <a:off x="1233169" y="1844675"/>
            <a:ext cx="5758501" cy="32818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defTabSz="685800">
              <a:defRPr sz="2400" u="sng">
                <a:solidFill>
                  <a:srgbClr val="FFFFFF"/>
                </a:solidFill>
                <a:latin typeface="Arial"/>
                <a:ea typeface="Arial"/>
                <a:cs typeface="Arial"/>
                <a:sym typeface="Arial"/>
              </a:defRPr>
            </a:pPr>
            <a:r>
              <a:t>Autumn</a:t>
            </a:r>
          </a:p>
          <a:p>
            <a:pPr defTabSz="685800">
              <a:defRPr sz="2400">
                <a:solidFill>
                  <a:srgbClr val="FFFFFF"/>
                </a:solidFill>
                <a:latin typeface="Arial"/>
                <a:ea typeface="Arial"/>
                <a:cs typeface="Arial"/>
                <a:sym typeface="Arial"/>
              </a:defRPr>
            </a:pPr>
            <a:r>
              <a:t>Sculpture trail - Harlow Town (by bus)</a:t>
            </a:r>
            <a:endParaRPr u="sng"/>
          </a:p>
          <a:p>
            <a:pPr defTabSz="685800">
              <a:defRPr sz="2400">
                <a:solidFill>
                  <a:srgbClr val="FFFFFF"/>
                </a:solidFill>
                <a:latin typeface="Arial"/>
                <a:ea typeface="Arial"/>
                <a:cs typeface="Arial"/>
                <a:sym typeface="Arial"/>
              </a:defRPr>
            </a:pPr>
            <a:r>
              <a:t>Whole-school pantomime </a:t>
            </a:r>
          </a:p>
          <a:p>
            <a:pPr defTabSz="685800">
              <a:defRPr sz="2400" u="sng">
                <a:solidFill>
                  <a:srgbClr val="FFFFFF"/>
                </a:solidFill>
                <a:latin typeface="Arial"/>
                <a:ea typeface="Arial"/>
                <a:cs typeface="Arial"/>
                <a:sym typeface="Arial"/>
              </a:defRPr>
            </a:pPr>
            <a:endParaRPr/>
          </a:p>
          <a:p>
            <a:pPr defTabSz="685800">
              <a:defRPr sz="2400" u="sng">
                <a:solidFill>
                  <a:srgbClr val="FFFFFF"/>
                </a:solidFill>
                <a:latin typeface="Arial"/>
                <a:ea typeface="Arial"/>
                <a:cs typeface="Arial"/>
                <a:sym typeface="Arial"/>
              </a:defRPr>
            </a:pPr>
            <a:endParaRPr/>
          </a:p>
          <a:p>
            <a:pPr defTabSz="685800">
              <a:defRPr sz="2400" u="sng">
                <a:solidFill>
                  <a:srgbClr val="FFFFFF"/>
                </a:solidFill>
                <a:latin typeface="Arial"/>
                <a:ea typeface="Arial"/>
                <a:cs typeface="Arial"/>
                <a:sym typeface="Arial"/>
              </a:defRPr>
            </a:pPr>
            <a:r>
              <a:t>Spring</a:t>
            </a:r>
          </a:p>
          <a:p>
            <a:pPr defTabSz="685800">
              <a:defRPr sz="2400">
                <a:solidFill>
                  <a:srgbClr val="FFFFFF"/>
                </a:solidFill>
                <a:latin typeface="Arial"/>
                <a:ea typeface="Arial"/>
                <a:cs typeface="Arial"/>
                <a:sym typeface="Arial"/>
              </a:defRPr>
            </a:pPr>
            <a:r>
              <a:t>Colchester Zoo</a:t>
            </a:r>
          </a:p>
          <a:p>
            <a:pPr defTabSz="685800">
              <a:defRPr sz="2400">
                <a:solidFill>
                  <a:srgbClr val="FFFFFF"/>
                </a:solidFill>
                <a:latin typeface="Arial"/>
                <a:ea typeface="Arial"/>
                <a:cs typeface="Arial"/>
                <a:sym typeface="Arial"/>
              </a:defRPr>
            </a:pPr>
            <a:endParaRPr/>
          </a:p>
        </p:txBody>
      </p:sp>
      <p:pic>
        <p:nvPicPr>
          <p:cNvPr id="208" name="Screenshot 2022-07-15 at 11.17.45.png" descr="Screenshot 2022-07-15 at 11.17.45.png"/>
          <p:cNvPicPr>
            <a:picLocks noChangeAspect="1"/>
          </p:cNvPicPr>
          <p:nvPr/>
        </p:nvPicPr>
        <p:blipFill>
          <a:blip r:embed="rId2">
            <a:extLst/>
          </a:blip>
          <a:stretch>
            <a:fillRect/>
          </a:stretch>
        </p:blipFill>
        <p:spPr>
          <a:xfrm>
            <a:off x="4400162" y="3409408"/>
            <a:ext cx="2794002" cy="1219203"/>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Uniform"/>
          <p:cNvSpPr txBox="1"/>
          <p:nvPr/>
        </p:nvSpPr>
        <p:spPr>
          <a:xfrm>
            <a:off x="945832" y="692151"/>
            <a:ext cx="7325360" cy="7699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defTabSz="685800">
              <a:defRPr sz="4800">
                <a:solidFill>
                  <a:srgbClr val="FFFFFF"/>
                </a:solidFill>
                <a:latin typeface="Arial"/>
                <a:ea typeface="Arial"/>
                <a:cs typeface="Arial"/>
                <a:sym typeface="Arial"/>
              </a:defRPr>
            </a:lvl1pPr>
          </a:lstStyle>
          <a:p>
            <a:r>
              <a:t>Uniform</a:t>
            </a:r>
          </a:p>
        </p:txBody>
      </p:sp>
      <p:sp>
        <p:nvSpPr>
          <p:cNvPr id="211" name="Please make sure your child has the correct school uniform including plain black shoes (no sandals or open-toed shoes/no heels or trainers).…"/>
          <p:cNvSpPr txBox="1"/>
          <p:nvPr/>
        </p:nvSpPr>
        <p:spPr>
          <a:xfrm>
            <a:off x="945832" y="2276475"/>
            <a:ext cx="7612699" cy="21815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marL="285750" indent="-285750" defTabSz="685800">
              <a:buSzPct val="100000"/>
              <a:buFont typeface="Arial"/>
              <a:buChar char="➢"/>
              <a:defRPr sz="1300">
                <a:solidFill>
                  <a:srgbClr val="FFFFFF"/>
                </a:solidFill>
                <a:latin typeface="Arial"/>
                <a:ea typeface="Arial"/>
                <a:cs typeface="Arial"/>
                <a:sym typeface="Arial"/>
              </a:defRPr>
            </a:pPr>
            <a:r>
              <a:t>Please make sure your child has the correct school uniform including plain black shoes (no sandals or open-toed shoes/no heels or trainers).</a:t>
            </a:r>
          </a:p>
          <a:p>
            <a:pPr marL="285750" indent="-285750" defTabSz="685800">
              <a:buSzPct val="100000"/>
              <a:buFont typeface="Arial"/>
              <a:buChar char="➢"/>
              <a:defRPr sz="1300">
                <a:solidFill>
                  <a:srgbClr val="FFFFFF"/>
                </a:solidFill>
                <a:latin typeface="Arial"/>
                <a:ea typeface="Arial"/>
                <a:cs typeface="Arial"/>
                <a:sym typeface="Arial"/>
              </a:defRPr>
            </a:pPr>
            <a:endParaRPr/>
          </a:p>
          <a:p>
            <a:pPr marL="285750" indent="-285750" defTabSz="685800">
              <a:buSzPct val="100000"/>
              <a:buFont typeface="Arial"/>
              <a:buChar char="➢"/>
              <a:defRPr sz="1300">
                <a:solidFill>
                  <a:srgbClr val="FFFFFF"/>
                </a:solidFill>
                <a:latin typeface="Arial"/>
                <a:ea typeface="Arial"/>
                <a:cs typeface="Arial"/>
                <a:sym typeface="Arial"/>
              </a:defRPr>
            </a:pPr>
            <a:r>
              <a:t>It is advisable to keep long hair tied back while children are at school because it can obstruct their vision and distract them when they are learning.</a:t>
            </a:r>
          </a:p>
          <a:p>
            <a:pPr marL="285750" indent="-285750" defTabSz="685800">
              <a:buSzPct val="100000"/>
              <a:buFont typeface="Arial"/>
              <a:buChar char="➢"/>
              <a:defRPr sz="1300">
                <a:solidFill>
                  <a:srgbClr val="FFFFFF"/>
                </a:solidFill>
                <a:latin typeface="Arial"/>
                <a:ea typeface="Arial"/>
                <a:cs typeface="Arial"/>
                <a:sym typeface="Arial"/>
              </a:defRPr>
            </a:pPr>
            <a:endParaRPr/>
          </a:p>
          <a:p>
            <a:pPr marL="285750" indent="-285750" defTabSz="685800">
              <a:buSzPct val="100000"/>
              <a:buFont typeface="Arial"/>
              <a:buChar char="➢"/>
              <a:defRPr sz="1300">
                <a:solidFill>
                  <a:srgbClr val="FFFFFF"/>
                </a:solidFill>
                <a:latin typeface="Arial"/>
                <a:ea typeface="Arial"/>
                <a:cs typeface="Arial"/>
                <a:sym typeface="Arial"/>
              </a:defRPr>
            </a:pPr>
            <a:r>
              <a:t>Please keep hair accessories to a minimum – e.g. navy blue hair bobble/scrunchie, small hair slide to keep hair out of the eyes.</a:t>
            </a:r>
          </a:p>
          <a:p>
            <a:pPr marL="285750" indent="-285750" defTabSz="685800">
              <a:buSzPct val="100000"/>
              <a:buFont typeface="Arial"/>
              <a:buChar char="➢"/>
              <a:defRPr sz="1300">
                <a:solidFill>
                  <a:srgbClr val="FFFFFF"/>
                </a:solidFill>
                <a:latin typeface="Arial"/>
                <a:ea typeface="Arial"/>
                <a:cs typeface="Arial"/>
                <a:sym typeface="Arial"/>
              </a:defRPr>
            </a:pPr>
            <a:endParaRPr/>
          </a:p>
          <a:p>
            <a:pPr marL="285750" indent="-285750" defTabSz="685800">
              <a:buSzPct val="100000"/>
              <a:buFont typeface="Arial"/>
              <a:buChar char="➢"/>
              <a:defRPr sz="1300">
                <a:solidFill>
                  <a:srgbClr val="FFFFFF"/>
                </a:solidFill>
                <a:latin typeface="Arial"/>
                <a:ea typeface="Arial"/>
                <a:cs typeface="Arial"/>
                <a:sym typeface="Arial"/>
              </a:defRPr>
            </a:pPr>
            <a:r>
              <a:t>Ensure that your child has a warm/waterproof winter coat for the cold weather as well as hats, gloves and scarves. Label everything!</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P.E.…"/>
          <p:cNvSpPr txBox="1"/>
          <p:nvPr/>
        </p:nvSpPr>
        <p:spPr>
          <a:xfrm>
            <a:off x="1161732" y="188912"/>
            <a:ext cx="7107874" cy="434053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lgn="ctr" defTabSz="685800">
              <a:defRPr sz="4400">
                <a:solidFill>
                  <a:srgbClr val="FFFFFF"/>
                </a:solidFill>
                <a:latin typeface="Arial"/>
                <a:ea typeface="Arial"/>
                <a:cs typeface="Arial"/>
                <a:sym typeface="Arial"/>
              </a:defRPr>
            </a:pPr>
            <a:r>
              <a:t>P.E.</a:t>
            </a:r>
          </a:p>
          <a:p>
            <a:pPr defTabSz="685800">
              <a:defRPr sz="1300">
                <a:solidFill>
                  <a:srgbClr val="FFFFFF"/>
                </a:solidFill>
                <a:latin typeface="Arial"/>
                <a:ea typeface="Arial"/>
                <a:cs typeface="Arial"/>
                <a:sym typeface="Arial"/>
              </a:defRPr>
            </a:pPr>
            <a:r>
              <a:t>Please ensure that your child arrives at school on their P.E. days wearing the correct P.E. kit. Your child will remain in their P.E kit throughout the day to reduce the amount of items brought into school.</a:t>
            </a:r>
          </a:p>
          <a:p>
            <a:pPr defTabSz="685800">
              <a:defRPr sz="1300">
                <a:solidFill>
                  <a:srgbClr val="FFFFFF"/>
                </a:solidFill>
                <a:latin typeface="Arial"/>
                <a:ea typeface="Arial"/>
                <a:cs typeface="Arial"/>
                <a:sym typeface="Arial"/>
              </a:defRPr>
            </a:pPr>
            <a:endParaRPr/>
          </a:p>
          <a:p>
            <a:pPr defTabSz="685800">
              <a:defRPr sz="1300" u="sng">
                <a:solidFill>
                  <a:srgbClr val="FFFFFF"/>
                </a:solidFill>
                <a:latin typeface="Arial"/>
                <a:ea typeface="Arial"/>
                <a:cs typeface="Arial"/>
                <a:sym typeface="Arial"/>
              </a:defRPr>
            </a:pPr>
            <a:r>
              <a:t>Indoor:</a:t>
            </a:r>
            <a:r>
              <a:rPr u="none"/>
              <a:t>-</a:t>
            </a:r>
          </a:p>
          <a:p>
            <a:pPr defTabSz="685800">
              <a:defRPr sz="1300">
                <a:solidFill>
                  <a:srgbClr val="FFFFFF"/>
                </a:solidFill>
                <a:latin typeface="Arial"/>
                <a:ea typeface="Arial"/>
                <a:cs typeface="Arial"/>
                <a:sym typeface="Arial"/>
              </a:defRPr>
            </a:pPr>
            <a:endParaRPr u="none"/>
          </a:p>
          <a:p>
            <a:pPr defTabSz="685800">
              <a:defRPr sz="1300">
                <a:solidFill>
                  <a:srgbClr val="FFFFFF"/>
                </a:solidFill>
                <a:latin typeface="Arial"/>
                <a:ea typeface="Arial"/>
                <a:cs typeface="Arial"/>
                <a:sym typeface="Arial"/>
              </a:defRPr>
            </a:pPr>
            <a:r>
              <a:t>Navy shorts</a:t>
            </a:r>
          </a:p>
          <a:p>
            <a:pPr defTabSz="685800">
              <a:defRPr sz="1300">
                <a:solidFill>
                  <a:srgbClr val="FFFFFF"/>
                </a:solidFill>
                <a:latin typeface="Arial"/>
                <a:ea typeface="Arial"/>
                <a:cs typeface="Arial"/>
                <a:sym typeface="Arial"/>
              </a:defRPr>
            </a:pPr>
            <a:r>
              <a:t>Plain white T-shirt/white polo shirt</a:t>
            </a:r>
          </a:p>
          <a:p>
            <a:pPr defTabSz="685800">
              <a:defRPr sz="1300">
                <a:solidFill>
                  <a:srgbClr val="FFFFFF"/>
                </a:solidFill>
                <a:latin typeface="Arial"/>
                <a:ea typeface="Arial"/>
                <a:cs typeface="Arial"/>
                <a:sym typeface="Arial"/>
              </a:defRPr>
            </a:pPr>
            <a:r>
              <a:t>Black Plimsolls/trainers</a:t>
            </a:r>
          </a:p>
          <a:p>
            <a:pPr defTabSz="685800">
              <a:defRPr sz="1300">
                <a:solidFill>
                  <a:srgbClr val="FFFFFF"/>
                </a:solidFill>
                <a:latin typeface="Arial"/>
                <a:ea typeface="Arial"/>
                <a:cs typeface="Arial"/>
                <a:sym typeface="Arial"/>
              </a:defRPr>
            </a:pPr>
            <a:endParaRPr/>
          </a:p>
          <a:p>
            <a:pPr defTabSz="685800">
              <a:defRPr sz="1300" u="sng">
                <a:solidFill>
                  <a:srgbClr val="FFFFFF"/>
                </a:solidFill>
                <a:latin typeface="Arial"/>
                <a:ea typeface="Arial"/>
                <a:cs typeface="Arial"/>
                <a:sym typeface="Arial"/>
              </a:defRPr>
            </a:pPr>
            <a:r>
              <a:t>Outdoor:-</a:t>
            </a:r>
          </a:p>
          <a:p>
            <a:pPr defTabSz="685800">
              <a:defRPr sz="1300">
                <a:solidFill>
                  <a:srgbClr val="FFFFFF"/>
                </a:solidFill>
                <a:latin typeface="Arial"/>
                <a:ea typeface="Arial"/>
                <a:cs typeface="Arial"/>
                <a:sym typeface="Arial"/>
              </a:defRPr>
            </a:pPr>
            <a:endParaRPr/>
          </a:p>
          <a:p>
            <a:pPr defTabSz="685800">
              <a:defRPr sz="1300">
                <a:solidFill>
                  <a:srgbClr val="FFFFFF"/>
                </a:solidFill>
                <a:latin typeface="Arial"/>
                <a:ea typeface="Arial"/>
                <a:cs typeface="Arial"/>
                <a:sym typeface="Arial"/>
              </a:defRPr>
            </a:pPr>
            <a:r>
              <a:t>Navy jogging bottoms</a:t>
            </a:r>
          </a:p>
          <a:p>
            <a:pPr defTabSz="685800">
              <a:defRPr sz="1300">
                <a:solidFill>
                  <a:srgbClr val="FFFFFF"/>
                </a:solidFill>
                <a:latin typeface="Arial"/>
                <a:ea typeface="Arial"/>
                <a:cs typeface="Arial"/>
                <a:sym typeface="Arial"/>
              </a:defRPr>
            </a:pPr>
            <a:r>
              <a:t>Plain white T-shirt/white polo shirt</a:t>
            </a:r>
          </a:p>
          <a:p>
            <a:pPr defTabSz="685800">
              <a:defRPr sz="1300">
                <a:solidFill>
                  <a:srgbClr val="FFFFFF"/>
                </a:solidFill>
                <a:latin typeface="Arial"/>
                <a:ea typeface="Arial"/>
                <a:cs typeface="Arial"/>
                <a:sym typeface="Arial"/>
              </a:defRPr>
            </a:pPr>
            <a:r>
              <a:t>Navy sweatshirt/hoodie</a:t>
            </a:r>
          </a:p>
          <a:p>
            <a:pPr defTabSz="685800">
              <a:defRPr sz="1300">
                <a:solidFill>
                  <a:srgbClr val="FFFFFF"/>
                </a:solidFill>
                <a:latin typeface="Arial"/>
                <a:ea typeface="Arial"/>
                <a:cs typeface="Arial"/>
                <a:sym typeface="Arial"/>
              </a:defRPr>
            </a:pPr>
            <a:r>
              <a:t>trainers</a:t>
            </a:r>
          </a:p>
          <a:p>
            <a:pPr defTabSz="685800">
              <a:defRPr sz="1300">
                <a:solidFill>
                  <a:srgbClr val="FFFFFF"/>
                </a:solidFill>
                <a:latin typeface="Arial"/>
                <a:ea typeface="Arial"/>
                <a:cs typeface="Arial"/>
                <a:sym typeface="Arial"/>
              </a:defRPr>
            </a:pPr>
            <a:endParaRPr/>
          </a:p>
          <a:p>
            <a:pPr defTabSz="685800">
              <a:defRPr sz="1300" b="1">
                <a:solidFill>
                  <a:srgbClr val="FFFFFF"/>
                </a:solidFill>
                <a:latin typeface="Arial"/>
                <a:ea typeface="Arial"/>
                <a:cs typeface="Arial"/>
                <a:sym typeface="Arial"/>
              </a:defRPr>
            </a:pPr>
            <a:r>
              <a:t>No earrings are allowed to be worn during any P.E. lessons. Please send your child in without earrings on P.E. days. </a:t>
            </a:r>
          </a:p>
        </p:txBody>
      </p:sp>
      <p:pic>
        <p:nvPicPr>
          <p:cNvPr id="214" name="image.png" descr="image.png"/>
          <p:cNvPicPr>
            <a:picLocks noChangeAspect="1"/>
          </p:cNvPicPr>
          <p:nvPr/>
        </p:nvPicPr>
        <p:blipFill>
          <a:blip r:embed="rId2">
            <a:extLst/>
          </a:blip>
          <a:stretch>
            <a:fillRect/>
          </a:stretch>
        </p:blipFill>
        <p:spPr>
          <a:xfrm>
            <a:off x="6397942" y="4590822"/>
            <a:ext cx="1871666" cy="1873253"/>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English"/>
          <p:cNvSpPr txBox="1"/>
          <p:nvPr/>
        </p:nvSpPr>
        <p:spPr>
          <a:xfrm>
            <a:off x="140969" y="53975"/>
            <a:ext cx="5669599" cy="6463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defTabSz="685800">
              <a:defRPr sz="4000" u="sng">
                <a:solidFill>
                  <a:srgbClr val="FFFFFF"/>
                </a:solidFill>
                <a:latin typeface="Arial"/>
                <a:ea typeface="Arial"/>
                <a:cs typeface="Arial"/>
                <a:sym typeface="Arial"/>
              </a:defRPr>
            </a:lvl1pPr>
          </a:lstStyle>
          <a:p>
            <a:r>
              <a:t>English</a:t>
            </a:r>
          </a:p>
        </p:txBody>
      </p:sp>
      <p:sp>
        <p:nvSpPr>
          <p:cNvPr id="217" name="Throughout school we use Power of Reading to deliver the English curriculum.…"/>
          <p:cNvSpPr txBox="1"/>
          <p:nvPr/>
        </p:nvSpPr>
        <p:spPr>
          <a:xfrm>
            <a:off x="979963" y="2217971"/>
            <a:ext cx="7325360" cy="41725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defTabSz="685800">
              <a:defRPr sz="2000">
                <a:solidFill>
                  <a:srgbClr val="FFFFFF"/>
                </a:solidFill>
                <a:latin typeface="Arial"/>
                <a:ea typeface="Arial"/>
                <a:cs typeface="Arial"/>
                <a:sym typeface="Arial"/>
              </a:defRPr>
            </a:pPr>
            <a:r>
              <a:t>Throughout school we use </a:t>
            </a:r>
            <a:r>
              <a:rPr b="1"/>
              <a:t>Power of Reading </a:t>
            </a:r>
            <a:r>
              <a:t>to deliver the English curriculum. </a:t>
            </a:r>
          </a:p>
          <a:p>
            <a:pPr defTabSz="685800">
              <a:defRPr sz="2000">
                <a:solidFill>
                  <a:srgbClr val="FFFFFF"/>
                </a:solidFill>
                <a:latin typeface="Arial"/>
                <a:ea typeface="Arial"/>
                <a:cs typeface="Arial"/>
                <a:sym typeface="Arial"/>
              </a:defRPr>
            </a:pPr>
            <a:endParaRPr/>
          </a:p>
          <a:p>
            <a:pPr defTabSz="685800">
              <a:defRPr sz="2000">
                <a:solidFill>
                  <a:srgbClr val="FFFFFF"/>
                </a:solidFill>
                <a:latin typeface="Arial"/>
                <a:ea typeface="Arial"/>
                <a:cs typeface="Arial"/>
                <a:sym typeface="Arial"/>
              </a:defRPr>
            </a:pPr>
            <a:r>
              <a:t>The </a:t>
            </a:r>
            <a:r>
              <a:rPr b="1"/>
              <a:t>Power of Reading</a:t>
            </a:r>
            <a:r>
              <a:t> is about teaching English by using high quality books, literature and creative and engaging teaching approaches. This can include art, drama and creative writing.</a:t>
            </a:r>
          </a:p>
          <a:p>
            <a:pPr defTabSz="685800">
              <a:defRPr sz="2000">
                <a:solidFill>
                  <a:srgbClr val="FFFFFF"/>
                </a:solidFill>
                <a:latin typeface="Arial"/>
                <a:ea typeface="Arial"/>
                <a:cs typeface="Arial"/>
                <a:sym typeface="Arial"/>
              </a:defRPr>
            </a:pPr>
            <a:endParaRPr/>
          </a:p>
          <a:p>
            <a:pPr defTabSz="685800">
              <a:defRPr sz="2000">
                <a:solidFill>
                  <a:srgbClr val="FFFFFF"/>
                </a:solidFill>
                <a:latin typeface="Arial"/>
                <a:ea typeface="Arial"/>
                <a:cs typeface="Arial"/>
                <a:sym typeface="Arial"/>
              </a:defRPr>
            </a:pPr>
            <a:r>
              <a:t>This method of teaching aims to stimulate, engage, motivate and challenge children in their learning. It ensures we have high expectations of every child.</a:t>
            </a:r>
          </a:p>
          <a:p>
            <a:pPr defTabSz="685800">
              <a:defRPr sz="2000">
                <a:solidFill>
                  <a:srgbClr val="FFFFFF"/>
                </a:solidFill>
                <a:latin typeface="Arial"/>
                <a:ea typeface="Arial"/>
                <a:cs typeface="Arial"/>
                <a:sym typeface="Arial"/>
              </a:defRPr>
            </a:pPr>
            <a:endParaRPr/>
          </a:p>
          <a:p>
            <a:pPr defTabSz="685800">
              <a:defRPr sz="2000">
                <a:solidFill>
                  <a:srgbClr val="FFFFFF"/>
                </a:solidFill>
                <a:latin typeface="Arial"/>
                <a:ea typeface="Arial"/>
                <a:cs typeface="Arial"/>
                <a:sym typeface="Arial"/>
              </a:defRPr>
            </a:pPr>
            <a:r>
              <a:t>Using high quality texts exposes the children to higher level vocabulary which they will then be able to use in their own writing.</a:t>
            </a:r>
          </a:p>
        </p:txBody>
      </p:sp>
      <p:pic>
        <p:nvPicPr>
          <p:cNvPr id="218" name="Centre for Literacy in Primary Education" descr="Centre for Literacy in Primary Education"/>
          <p:cNvPicPr>
            <a:picLocks noChangeAspect="1"/>
          </p:cNvPicPr>
          <p:nvPr/>
        </p:nvPicPr>
        <p:blipFill>
          <a:blip r:embed="rId2">
            <a:extLst/>
          </a:blip>
          <a:stretch>
            <a:fillRect/>
          </a:stretch>
        </p:blipFill>
        <p:spPr>
          <a:xfrm>
            <a:off x="4829175" y="742950"/>
            <a:ext cx="2078040" cy="747713"/>
          </a:xfrm>
          <a:prstGeom prst="rect">
            <a:avLst/>
          </a:prstGeom>
          <a:ln w="12700">
            <a:miter lim="400000"/>
          </a:ln>
        </p:spPr>
      </p:pic>
      <p:pic>
        <p:nvPicPr>
          <p:cNvPr id="219" name="Centre for Literacy in Primary Education" descr="Centre for Literacy in Primary Education"/>
          <p:cNvPicPr>
            <a:picLocks noChangeAspect="1"/>
          </p:cNvPicPr>
          <p:nvPr/>
        </p:nvPicPr>
        <p:blipFill>
          <a:blip r:embed="rId3">
            <a:extLst/>
          </a:blip>
          <a:stretch>
            <a:fillRect/>
          </a:stretch>
        </p:blipFill>
        <p:spPr>
          <a:xfrm>
            <a:off x="2339975" y="228600"/>
            <a:ext cx="2078040" cy="1800225"/>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Reading…"/>
          <p:cNvSpPr txBox="1"/>
          <p:nvPr/>
        </p:nvSpPr>
        <p:spPr>
          <a:xfrm>
            <a:off x="1008306" y="633646"/>
            <a:ext cx="7541260" cy="342198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lgn="ctr" defTabSz="685800">
              <a:defRPr sz="3600">
                <a:solidFill>
                  <a:srgbClr val="FFFFFF"/>
                </a:solidFill>
                <a:latin typeface="Arial"/>
                <a:ea typeface="Arial"/>
                <a:cs typeface="Arial"/>
                <a:sym typeface="Arial"/>
              </a:defRPr>
            </a:pPr>
            <a:r>
              <a:t>Reading</a:t>
            </a:r>
          </a:p>
          <a:p>
            <a:pPr defTabSz="685800">
              <a:defRPr sz="2800">
                <a:solidFill>
                  <a:srgbClr val="FFFFFF"/>
                </a:solidFill>
                <a:latin typeface="Arial"/>
                <a:ea typeface="Arial"/>
                <a:cs typeface="Arial"/>
                <a:sym typeface="Arial"/>
              </a:defRPr>
            </a:pPr>
            <a:endParaRPr/>
          </a:p>
          <a:p>
            <a:pPr defTabSz="685800">
              <a:defRPr sz="2300">
                <a:solidFill>
                  <a:srgbClr val="FFFFFF"/>
                </a:solidFill>
                <a:latin typeface="Arial"/>
                <a:ea typeface="Arial"/>
                <a:cs typeface="Arial"/>
                <a:sym typeface="Arial"/>
              </a:defRPr>
            </a:pPr>
            <a:r>
              <a:t>At Milwards we encourage the children to read as often as possible. We read to the children regularly and give the children regular opportunities to read independently. Children enjoy this. It has such a positive effect.</a:t>
            </a:r>
          </a:p>
          <a:p>
            <a:pPr defTabSz="685800">
              <a:defRPr sz="2300">
                <a:solidFill>
                  <a:srgbClr val="FFFFFF"/>
                </a:solidFill>
                <a:latin typeface="Arial"/>
                <a:ea typeface="Arial"/>
                <a:cs typeface="Arial"/>
                <a:sym typeface="Arial"/>
              </a:defRPr>
            </a:pPr>
            <a:endParaRPr/>
          </a:p>
          <a:p>
            <a:pPr defTabSz="685800">
              <a:defRPr sz="2300">
                <a:solidFill>
                  <a:srgbClr val="FFFFFF"/>
                </a:solidFill>
                <a:latin typeface="Arial"/>
                <a:ea typeface="Arial"/>
                <a:cs typeface="Arial"/>
                <a:sym typeface="Arial"/>
              </a:defRPr>
            </a:pPr>
            <a:r>
              <a:t>Reading books will be going home on a Friday for your child to show you their progress. </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Maths Mastery"/>
          <p:cNvSpPr txBox="1"/>
          <p:nvPr/>
        </p:nvSpPr>
        <p:spPr>
          <a:xfrm>
            <a:off x="765464" y="220009"/>
            <a:ext cx="3913827" cy="6463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defTabSz="685800">
              <a:defRPr sz="4000" u="sng">
                <a:solidFill>
                  <a:srgbClr val="FFFFFF"/>
                </a:solidFill>
                <a:latin typeface="Arial"/>
                <a:ea typeface="Arial"/>
                <a:cs typeface="Arial"/>
                <a:sym typeface="Arial"/>
              </a:defRPr>
            </a:lvl1pPr>
          </a:lstStyle>
          <a:p>
            <a:r>
              <a:t>Maths Mastery</a:t>
            </a:r>
          </a:p>
        </p:txBody>
      </p:sp>
      <p:sp>
        <p:nvSpPr>
          <p:cNvPr id="224" name="Maths Mastery is a belief that all pupils are capable of understanding and doing mathematics, given sufficient time. It keeps the class working together on the same topic, whilst at the same time addressing the need for all pupils to master the curriculu"/>
          <p:cNvSpPr txBox="1"/>
          <p:nvPr/>
        </p:nvSpPr>
        <p:spPr>
          <a:xfrm>
            <a:off x="972402" y="861778"/>
            <a:ext cx="7614285" cy="21913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defTabSz="685800">
              <a:defRPr sz="2000">
                <a:solidFill>
                  <a:srgbClr val="FFFFFF"/>
                </a:solidFill>
                <a:latin typeface="Arial Black"/>
                <a:ea typeface="Arial Black"/>
                <a:cs typeface="Arial Black"/>
                <a:sym typeface="Arial Black"/>
              </a:defRPr>
            </a:pPr>
            <a:endParaRPr/>
          </a:p>
          <a:p>
            <a:pPr defTabSz="685800">
              <a:defRPr sz="2000">
                <a:solidFill>
                  <a:srgbClr val="FFFFFF"/>
                </a:solidFill>
                <a:latin typeface="Arial"/>
                <a:ea typeface="Arial"/>
                <a:cs typeface="Arial"/>
                <a:sym typeface="Arial"/>
              </a:defRPr>
            </a:pPr>
            <a:r>
              <a:t>Maths Mastery is a belief that all pupils are capable of understanding and doing mathematics, given sufficient time. It keeps the class working together on the same topic, whilst at the same time addressing the need for all pupils to master the curriculum. Challenge is provided through depth rather than acceleration into new content.</a:t>
            </a:r>
          </a:p>
        </p:txBody>
      </p:sp>
      <p:pic>
        <p:nvPicPr>
          <p:cNvPr id="225" name="White Rose Maths - Home | Facebook" descr="White Rose Maths - Home | Facebook"/>
          <p:cNvPicPr>
            <a:picLocks noChangeAspect="1"/>
          </p:cNvPicPr>
          <p:nvPr/>
        </p:nvPicPr>
        <p:blipFill>
          <a:blip r:embed="rId2">
            <a:extLst/>
          </a:blip>
          <a:stretch>
            <a:fillRect/>
          </a:stretch>
        </p:blipFill>
        <p:spPr>
          <a:xfrm>
            <a:off x="4471987" y="180975"/>
            <a:ext cx="1014415" cy="1016000"/>
          </a:xfrm>
          <a:prstGeom prst="rect">
            <a:avLst/>
          </a:prstGeom>
          <a:ln w="12700">
            <a:miter lim="400000"/>
          </a:ln>
        </p:spPr>
      </p:pic>
      <p:pic>
        <p:nvPicPr>
          <p:cNvPr id="226" name="Screenshot 2022-07-15 at 11.23.21.png" descr="Screenshot 2022-07-15 at 11.23.21.png"/>
          <p:cNvPicPr>
            <a:picLocks noChangeAspect="1"/>
          </p:cNvPicPr>
          <p:nvPr/>
        </p:nvPicPr>
        <p:blipFill>
          <a:blip r:embed="rId3">
            <a:extLst/>
          </a:blip>
          <a:stretch>
            <a:fillRect/>
          </a:stretch>
        </p:blipFill>
        <p:spPr>
          <a:xfrm>
            <a:off x="1966329" y="3123894"/>
            <a:ext cx="5211342" cy="3523272"/>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Supporting your child at home…"/>
          <p:cNvSpPr txBox="1"/>
          <p:nvPr/>
        </p:nvSpPr>
        <p:spPr>
          <a:xfrm>
            <a:off x="801369" y="188912"/>
            <a:ext cx="7612699" cy="42216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defTabSz="685800">
              <a:defRPr sz="3600" u="sng">
                <a:solidFill>
                  <a:srgbClr val="FFFFFF"/>
                </a:solidFill>
                <a:latin typeface="Arial"/>
                <a:ea typeface="Arial"/>
                <a:cs typeface="Arial"/>
                <a:sym typeface="Arial"/>
              </a:defRPr>
            </a:pPr>
            <a:r>
              <a:t>Supporting your child at home</a:t>
            </a:r>
          </a:p>
          <a:p>
            <a:pPr defTabSz="685800">
              <a:defRPr sz="2800" u="sng">
                <a:solidFill>
                  <a:srgbClr val="FFFFFF"/>
                </a:solidFill>
                <a:latin typeface="Arial"/>
                <a:ea typeface="Arial"/>
                <a:cs typeface="Arial"/>
                <a:sym typeface="Arial"/>
              </a:defRPr>
            </a:pPr>
            <a:endParaRPr/>
          </a:p>
          <a:p>
            <a:pPr defTabSz="685800">
              <a:buSzPct val="100000"/>
              <a:buChar char="-"/>
              <a:defRPr sz="2400">
                <a:solidFill>
                  <a:srgbClr val="FFFFFF"/>
                </a:solidFill>
                <a:latin typeface="Arial"/>
                <a:ea typeface="Arial"/>
                <a:cs typeface="Arial"/>
                <a:sym typeface="Arial"/>
              </a:defRPr>
            </a:pPr>
            <a:r>
              <a:t>Regular bedtimes, good routines, breakfast before </a:t>
            </a:r>
          </a:p>
          <a:p>
            <a:pPr defTabSz="685800">
              <a:defRPr sz="2400">
                <a:solidFill>
                  <a:srgbClr val="FFFFFF"/>
                </a:solidFill>
                <a:latin typeface="Arial"/>
                <a:ea typeface="Arial"/>
                <a:cs typeface="Arial"/>
                <a:sym typeface="Arial"/>
              </a:defRPr>
            </a:pPr>
            <a:r>
              <a:t>    school.</a:t>
            </a:r>
          </a:p>
          <a:p>
            <a:pPr defTabSz="685800">
              <a:buSzPct val="100000"/>
              <a:buChar char="-"/>
              <a:defRPr sz="2400">
                <a:solidFill>
                  <a:srgbClr val="FFFFFF"/>
                </a:solidFill>
                <a:latin typeface="Arial"/>
                <a:ea typeface="Arial"/>
                <a:cs typeface="Arial"/>
                <a:sym typeface="Arial"/>
              </a:defRPr>
            </a:pPr>
            <a:r>
              <a:t>Snacks and lunches to be healthy and balanced.</a:t>
            </a:r>
          </a:p>
          <a:p>
            <a:pPr defTabSz="685800">
              <a:buSzPct val="100000"/>
              <a:buChar char="-"/>
              <a:defRPr sz="2400">
                <a:solidFill>
                  <a:srgbClr val="FFFFFF"/>
                </a:solidFill>
                <a:latin typeface="Arial"/>
                <a:ea typeface="Arial"/>
                <a:cs typeface="Arial"/>
                <a:sym typeface="Arial"/>
              </a:defRPr>
            </a:pPr>
            <a:r>
              <a:t>Restrict screen time, especially late in the evening as it can affect your child’s sleep/sleeping patterns.</a:t>
            </a:r>
          </a:p>
          <a:p>
            <a:pPr defTabSz="685800">
              <a:buSzPct val="100000"/>
              <a:buChar char="-"/>
              <a:defRPr sz="2400">
                <a:solidFill>
                  <a:srgbClr val="FFFFFF"/>
                </a:solidFill>
                <a:latin typeface="Arial"/>
                <a:ea typeface="Arial"/>
                <a:cs typeface="Arial"/>
                <a:sym typeface="Arial"/>
              </a:defRPr>
            </a:pPr>
            <a:r>
              <a:t>Give them opportunities to relax and unwind.</a:t>
            </a:r>
          </a:p>
          <a:p>
            <a:pPr defTabSz="685800">
              <a:buSzPct val="100000"/>
              <a:buChar char="-"/>
              <a:defRPr sz="2400">
                <a:solidFill>
                  <a:srgbClr val="FFFFFF"/>
                </a:solidFill>
                <a:latin typeface="Arial"/>
                <a:ea typeface="Arial"/>
                <a:cs typeface="Arial"/>
                <a:sym typeface="Arial"/>
              </a:defRPr>
            </a:pPr>
            <a:r>
              <a:t>If you do wish to discuss anything, please arrange an appointment with your child’s teacher via the school office.</a:t>
            </a: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 name="Behaviour…"/>
          <p:cNvSpPr txBox="1"/>
          <p:nvPr/>
        </p:nvSpPr>
        <p:spPr>
          <a:xfrm>
            <a:off x="1161732" y="1341437"/>
            <a:ext cx="6533199" cy="306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lgn="ctr" defTabSz="685800">
              <a:defRPr sz="4400" u="sng">
                <a:solidFill>
                  <a:srgbClr val="FFFFFF"/>
                </a:solidFill>
                <a:latin typeface="Arial"/>
                <a:ea typeface="Arial"/>
                <a:cs typeface="Arial"/>
                <a:sym typeface="Arial"/>
              </a:defRPr>
            </a:pPr>
            <a:r>
              <a:t>Behaviour</a:t>
            </a:r>
          </a:p>
          <a:p>
            <a:pPr defTabSz="685800">
              <a:buSzPct val="100000"/>
              <a:buFont typeface="Arial"/>
              <a:buChar char="•"/>
              <a:defRPr sz="3200">
                <a:solidFill>
                  <a:srgbClr val="FFFFFF"/>
                </a:solidFill>
                <a:latin typeface="Arial"/>
                <a:ea typeface="Arial"/>
                <a:cs typeface="Arial"/>
                <a:sym typeface="Arial"/>
              </a:defRPr>
            </a:pPr>
            <a:r>
              <a:t>House team tokens</a:t>
            </a:r>
          </a:p>
          <a:p>
            <a:pPr defTabSz="685800">
              <a:buSzPct val="100000"/>
              <a:buFont typeface="Arial"/>
              <a:buChar char="•"/>
              <a:defRPr sz="3200">
                <a:solidFill>
                  <a:srgbClr val="FFFFFF"/>
                </a:solidFill>
                <a:latin typeface="Arial"/>
                <a:ea typeface="Arial"/>
                <a:cs typeface="Arial"/>
                <a:sym typeface="Arial"/>
              </a:defRPr>
            </a:pPr>
            <a:r>
              <a:t>Merits: Green Slips</a:t>
            </a:r>
          </a:p>
          <a:p>
            <a:pPr defTabSz="685800">
              <a:buSzPct val="100000"/>
              <a:buFont typeface="Arial"/>
              <a:buChar char="•"/>
              <a:defRPr sz="3200">
                <a:solidFill>
                  <a:srgbClr val="FFFFFF"/>
                </a:solidFill>
                <a:latin typeface="Arial"/>
                <a:ea typeface="Arial"/>
                <a:cs typeface="Arial"/>
                <a:sym typeface="Arial"/>
              </a:defRPr>
            </a:pPr>
            <a:r>
              <a:t>Headteacher Commendations</a:t>
            </a:r>
          </a:p>
          <a:p>
            <a:pPr defTabSz="685800">
              <a:buSzPct val="100000"/>
              <a:buFont typeface="Arial"/>
              <a:buChar char="•"/>
              <a:defRPr sz="3200">
                <a:solidFill>
                  <a:srgbClr val="FFFFFF"/>
                </a:solidFill>
                <a:latin typeface="Arial"/>
                <a:ea typeface="Arial"/>
                <a:cs typeface="Arial"/>
                <a:sym typeface="Arial"/>
              </a:defRPr>
            </a:pPr>
            <a:r>
              <a:t>Warnings</a:t>
            </a:r>
          </a:p>
          <a:p>
            <a:pPr defTabSz="685800">
              <a:buSzPct val="100000"/>
              <a:buFont typeface="Arial"/>
              <a:buChar char="•"/>
              <a:defRPr sz="3200">
                <a:solidFill>
                  <a:srgbClr val="FFFFFF"/>
                </a:solidFill>
                <a:latin typeface="Arial"/>
                <a:ea typeface="Arial"/>
                <a:cs typeface="Arial"/>
                <a:sym typeface="Arial"/>
              </a:defRPr>
            </a:pPr>
            <a:r>
              <a:t>Red slips and yellow slips</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School Lunches…"/>
          <p:cNvSpPr txBox="1"/>
          <p:nvPr/>
        </p:nvSpPr>
        <p:spPr>
          <a:xfrm>
            <a:off x="1233169" y="173037"/>
            <a:ext cx="6965000" cy="15309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algn="ctr" defTabSz="685800">
              <a:defRPr sz="4000" u="sng">
                <a:solidFill>
                  <a:srgbClr val="FFFFFF"/>
                </a:solidFill>
                <a:latin typeface="Arial"/>
                <a:ea typeface="Arial"/>
                <a:cs typeface="Arial"/>
                <a:sym typeface="Arial"/>
              </a:defRPr>
            </a:pPr>
            <a:r>
              <a:t>School Lunches</a:t>
            </a:r>
            <a:endParaRPr>
              <a:latin typeface="Arial Black"/>
              <a:ea typeface="Arial Black"/>
              <a:cs typeface="Arial Black"/>
              <a:sym typeface="Arial Black"/>
            </a:endParaRPr>
          </a:p>
          <a:p>
            <a:pPr defTabSz="685800">
              <a:defRPr sz="2000">
                <a:solidFill>
                  <a:srgbClr val="FFFFFF"/>
                </a:solidFill>
                <a:latin typeface="Arial"/>
                <a:ea typeface="Arial"/>
                <a:cs typeface="Arial"/>
                <a:sym typeface="Arial"/>
              </a:defRPr>
            </a:pPr>
            <a:r>
              <a:t>If you would like your child to have a school lunch, you will need to book this in advance via Scopay. You can choose which days/meals you would like.</a:t>
            </a:r>
          </a:p>
        </p:txBody>
      </p:sp>
      <p:pic>
        <p:nvPicPr>
          <p:cNvPr id="233" name="image.png" descr="image.png"/>
          <p:cNvPicPr>
            <a:picLocks noChangeAspect="1"/>
          </p:cNvPicPr>
          <p:nvPr/>
        </p:nvPicPr>
        <p:blipFill>
          <a:blip r:embed="rId2">
            <a:extLst/>
          </a:blip>
          <a:stretch>
            <a:fillRect/>
          </a:stretch>
        </p:blipFill>
        <p:spPr>
          <a:xfrm>
            <a:off x="1258887" y="1916110"/>
            <a:ext cx="6816726" cy="4811715"/>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Breakfast and After School Clubs"/>
          <p:cNvSpPr txBox="1"/>
          <p:nvPr/>
        </p:nvSpPr>
        <p:spPr>
          <a:xfrm>
            <a:off x="714055" y="188911"/>
            <a:ext cx="6117278" cy="5480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defTabSz="685800">
              <a:defRPr sz="3200">
                <a:solidFill>
                  <a:srgbClr val="FFFFFF"/>
                </a:solidFill>
                <a:latin typeface="Arial"/>
                <a:ea typeface="Arial"/>
                <a:cs typeface="Arial"/>
                <a:sym typeface="Arial"/>
              </a:defRPr>
            </a:lvl1pPr>
          </a:lstStyle>
          <a:p>
            <a:r>
              <a:t>Breakfast and After School Clubs</a:t>
            </a:r>
          </a:p>
        </p:txBody>
      </p:sp>
      <p:sp>
        <p:nvSpPr>
          <p:cNvPr id="236" name="Breakfast club starts at 7:30am. Children will then be taken to their classes ready for the start of the day.…"/>
          <p:cNvSpPr txBox="1"/>
          <p:nvPr/>
        </p:nvSpPr>
        <p:spPr>
          <a:xfrm>
            <a:off x="1100380" y="1511300"/>
            <a:ext cx="7239076" cy="25545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spAutoFit/>
          </a:bodyPr>
          <a:lstStyle/>
          <a:p>
            <a:pPr defTabSz="685800">
              <a:defRPr sz="2000">
                <a:solidFill>
                  <a:srgbClr val="FFFFFF"/>
                </a:solidFill>
                <a:latin typeface="Arial"/>
                <a:ea typeface="Arial"/>
                <a:cs typeface="Arial"/>
                <a:sym typeface="Arial"/>
              </a:defRPr>
            </a:pPr>
            <a:r>
              <a:rPr dirty="0"/>
              <a:t>Breakfast club starts at 7:30am. Children will then be taken to their classes ready for the start of the day.</a:t>
            </a:r>
          </a:p>
          <a:p>
            <a:pPr defTabSz="685800">
              <a:defRPr sz="2000">
                <a:solidFill>
                  <a:srgbClr val="FFFFFF"/>
                </a:solidFill>
                <a:latin typeface="Arial"/>
                <a:ea typeface="Arial"/>
                <a:cs typeface="Arial"/>
                <a:sym typeface="Arial"/>
              </a:defRPr>
            </a:pPr>
            <a:endParaRPr dirty="0"/>
          </a:p>
          <a:p>
            <a:pPr defTabSz="685800">
              <a:defRPr sz="2000">
                <a:solidFill>
                  <a:srgbClr val="FFFFFF"/>
                </a:solidFill>
                <a:latin typeface="Arial"/>
                <a:ea typeface="Arial"/>
                <a:cs typeface="Arial"/>
                <a:sym typeface="Arial"/>
              </a:defRPr>
            </a:pPr>
            <a:r>
              <a:rPr dirty="0"/>
              <a:t>After School club runs until 5:45pm. Children will need to be collected from the main gate by this time at the latest.</a:t>
            </a:r>
          </a:p>
          <a:p>
            <a:pPr defTabSz="685800">
              <a:defRPr sz="2000">
                <a:solidFill>
                  <a:srgbClr val="FFFFFF"/>
                </a:solidFill>
                <a:latin typeface="Arial"/>
                <a:ea typeface="Arial"/>
                <a:cs typeface="Arial"/>
                <a:sym typeface="Arial"/>
              </a:defRPr>
            </a:pPr>
            <a:endParaRPr dirty="0"/>
          </a:p>
          <a:p>
            <a:pPr defTabSz="685800">
              <a:defRPr sz="2000">
                <a:solidFill>
                  <a:srgbClr val="FFFFFF"/>
                </a:solidFill>
                <a:latin typeface="Arial"/>
                <a:ea typeface="Arial"/>
                <a:cs typeface="Arial"/>
                <a:sym typeface="Arial"/>
              </a:defRPr>
            </a:pPr>
            <a:r>
              <a:rPr dirty="0"/>
              <a:t>If you would like to use either or both of these clubs you will need to book in advance via </a:t>
            </a:r>
            <a:r>
              <a:rPr dirty="0" err="1"/>
              <a:t>Scopay</a:t>
            </a:r>
            <a:r>
              <a:rPr dirty="0"/>
              <a:t>.</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Social Media &amp; Safeguarding…"/>
          <p:cNvSpPr txBox="1"/>
          <p:nvPr/>
        </p:nvSpPr>
        <p:spPr>
          <a:xfrm>
            <a:off x="1239863" y="427602"/>
            <a:ext cx="6838219" cy="57554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spAutoFit/>
          </a:bodyPr>
          <a:lstStyle/>
          <a:p>
            <a:pPr defTabSz="685800">
              <a:defRPr sz="2800" u="sng">
                <a:solidFill>
                  <a:srgbClr val="FFFFFF"/>
                </a:solidFill>
                <a:latin typeface="Arial"/>
                <a:ea typeface="Arial"/>
                <a:cs typeface="Arial"/>
                <a:sym typeface="Arial"/>
              </a:defRPr>
            </a:pPr>
            <a:r>
              <a:rPr dirty="0"/>
              <a:t>Social Media &amp; Safeguarding</a:t>
            </a:r>
          </a:p>
          <a:p>
            <a:pPr defTabSz="685800">
              <a:buSzPct val="100000"/>
              <a:buChar char="-"/>
              <a:defRPr sz="2000">
                <a:solidFill>
                  <a:srgbClr val="FFFFFF"/>
                </a:solidFill>
                <a:latin typeface="Arial"/>
                <a:ea typeface="Arial"/>
                <a:cs typeface="Arial"/>
                <a:sym typeface="Arial"/>
              </a:defRPr>
            </a:pPr>
            <a:r>
              <a:rPr dirty="0"/>
              <a:t>Increasingly issues involving the use of social media and messaging services are being brought to our attention, which can affect and distract from the work we do in school.</a:t>
            </a:r>
          </a:p>
          <a:p>
            <a:pPr defTabSz="685800">
              <a:buSzPct val="100000"/>
              <a:buChar char="-"/>
              <a:defRPr sz="2000">
                <a:solidFill>
                  <a:srgbClr val="FFFFFF"/>
                </a:solidFill>
                <a:latin typeface="Arial"/>
                <a:ea typeface="Arial"/>
                <a:cs typeface="Arial"/>
                <a:sym typeface="Arial"/>
              </a:defRPr>
            </a:pPr>
            <a:endParaRPr dirty="0"/>
          </a:p>
          <a:p>
            <a:pPr defTabSz="685800">
              <a:buSzPct val="100000"/>
              <a:buChar char="-"/>
              <a:defRPr sz="2000">
                <a:solidFill>
                  <a:srgbClr val="FFFFFF"/>
                </a:solidFill>
                <a:latin typeface="Arial"/>
                <a:ea typeface="Arial"/>
                <a:cs typeface="Arial"/>
                <a:sym typeface="Arial"/>
              </a:defRPr>
            </a:pPr>
            <a:r>
              <a:rPr dirty="0"/>
              <a:t>Unfortunately, inappropriate use of the internet happens from home or on pupils’ mobile devices during evenings, weekends and holidays. Although staff at </a:t>
            </a:r>
            <a:r>
              <a:rPr dirty="0" err="1"/>
              <a:t>Milwards</a:t>
            </a:r>
            <a:r>
              <a:rPr dirty="0"/>
              <a:t> are grateful to those who advise us of these issues, we have little to no jurisdiction in policing these platforms and can only take further action if there is a safeguarding issue or if illegal activity has taken place. In these instances any issues would be passed on to the appropriate authorities and agencies. </a:t>
            </a:r>
          </a:p>
          <a:p>
            <a:pPr defTabSz="685800">
              <a:defRPr sz="2000">
                <a:solidFill>
                  <a:srgbClr val="FFFFFF"/>
                </a:solidFill>
                <a:latin typeface="Arial"/>
                <a:ea typeface="Arial"/>
                <a:cs typeface="Arial"/>
                <a:sym typeface="Arial"/>
              </a:defRPr>
            </a:pPr>
            <a:endParaRPr dirty="0"/>
          </a:p>
          <a:p>
            <a:pPr defTabSz="685800">
              <a:buSzPct val="100000"/>
              <a:buChar char="-"/>
              <a:defRPr sz="2000">
                <a:solidFill>
                  <a:srgbClr val="FFFFFF"/>
                </a:solidFill>
                <a:latin typeface="Arial"/>
                <a:ea typeface="Arial"/>
                <a:cs typeface="Arial"/>
                <a:sym typeface="Arial"/>
              </a:defRPr>
            </a:pPr>
            <a:r>
              <a:rPr dirty="0"/>
              <a:t>Please check our school website and newsletters for any updates or messages about safeguarding regarding Social Media.</a:t>
            </a: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 name="Social Media and Cyber Bullying…"/>
          <p:cNvSpPr txBox="1"/>
          <p:nvPr/>
        </p:nvSpPr>
        <p:spPr>
          <a:xfrm>
            <a:off x="1286358" y="425474"/>
            <a:ext cx="6714233" cy="64325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spAutoFit/>
          </a:bodyPr>
          <a:lstStyle/>
          <a:p>
            <a:pPr defTabSz="685800">
              <a:defRPr sz="3200" u="sng">
                <a:solidFill>
                  <a:srgbClr val="FFFFFF"/>
                </a:solidFill>
                <a:latin typeface="Arial"/>
                <a:ea typeface="Arial"/>
                <a:cs typeface="Arial"/>
                <a:sym typeface="Arial"/>
              </a:defRPr>
            </a:pPr>
            <a:r>
              <a:rPr dirty="0"/>
              <a:t>Social Media and Cyber Bullying</a:t>
            </a:r>
          </a:p>
          <a:p>
            <a:pPr defTabSz="685800">
              <a:defRPr sz="2000">
                <a:solidFill>
                  <a:srgbClr val="FFFFFF"/>
                </a:solidFill>
                <a:latin typeface="Arial"/>
                <a:ea typeface="Arial"/>
                <a:cs typeface="Arial"/>
                <a:sym typeface="Arial"/>
              </a:defRPr>
            </a:pPr>
            <a:endParaRPr dirty="0"/>
          </a:p>
          <a:p>
            <a:pPr defTabSz="685800">
              <a:defRPr sz="2000">
                <a:solidFill>
                  <a:srgbClr val="FFFFFF"/>
                </a:solidFill>
                <a:latin typeface="Arial"/>
                <a:ea typeface="Arial"/>
                <a:cs typeface="Arial"/>
                <a:sym typeface="Arial"/>
              </a:defRPr>
            </a:pPr>
            <a:r>
              <a:rPr dirty="0"/>
              <a:t>In cases of sustained cyber-bullying involving children from </a:t>
            </a:r>
            <a:r>
              <a:rPr dirty="0" err="1"/>
              <a:t>Milwards</a:t>
            </a:r>
            <a:r>
              <a:rPr dirty="0"/>
              <a:t> these issues will be dealt with in accordance to our </a:t>
            </a:r>
            <a:r>
              <a:rPr dirty="0" err="1"/>
              <a:t>behaviour</a:t>
            </a:r>
            <a:r>
              <a:rPr dirty="0"/>
              <a:t> and bullying policy. </a:t>
            </a:r>
          </a:p>
          <a:p>
            <a:pPr defTabSz="685800">
              <a:defRPr sz="2000">
                <a:solidFill>
                  <a:srgbClr val="FFFFFF"/>
                </a:solidFill>
                <a:latin typeface="Arial"/>
                <a:ea typeface="Arial"/>
                <a:cs typeface="Arial"/>
                <a:sym typeface="Arial"/>
              </a:defRPr>
            </a:pPr>
            <a:r>
              <a:rPr dirty="0"/>
              <a:t>Therefore, it should be noted that setting up groups and naming them ‘We hate _________ (insert child’s name)’ is a form of bullying, which will not be tolerated.  Additionally, in many cases a child may put themselves at considerable risk due to the misuse of social media accidentally. e.g. giving personal details, publishing photographs, videos of themselves etc. to a ‘friend’ who then distributes this information more widely. As a school we educate the children about these risks, but parents and children also need to be fully aware of these risks and carefully monitor their use of social media.</a:t>
            </a:r>
          </a:p>
          <a:p>
            <a:pPr defTabSz="685800">
              <a:defRPr sz="2000">
                <a:solidFill>
                  <a:srgbClr val="FFFFFF"/>
                </a:solidFill>
                <a:latin typeface="Arial"/>
                <a:ea typeface="Arial"/>
                <a:cs typeface="Arial"/>
                <a:sym typeface="Arial"/>
              </a:defRPr>
            </a:pPr>
            <a:r>
              <a:rPr dirty="0"/>
              <a:t>The responsibility for monitoring a child’s use of social media, or indeed the internet in general, lies with parents/</a:t>
            </a:r>
            <a:r>
              <a:rPr dirty="0" err="1"/>
              <a:t>carers</a:t>
            </a:r>
            <a:r>
              <a:rPr dirty="0"/>
              <a:t>. We strongly encourage you to discuss issues around this with your children. </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 name="image.png" descr="image.png"/>
          <p:cNvPicPr>
            <a:picLocks noChangeAspect="1"/>
          </p:cNvPicPr>
          <p:nvPr/>
        </p:nvPicPr>
        <p:blipFill>
          <a:blip r:embed="rId2">
            <a:extLst/>
          </a:blip>
          <a:stretch>
            <a:fillRect/>
          </a:stretch>
        </p:blipFill>
        <p:spPr>
          <a:xfrm>
            <a:off x="684212" y="1341437"/>
            <a:ext cx="2913065" cy="1797051"/>
          </a:xfrm>
          <a:prstGeom prst="rect">
            <a:avLst/>
          </a:prstGeom>
          <a:ln w="12700">
            <a:miter lim="400000"/>
          </a:ln>
        </p:spPr>
      </p:pic>
      <p:pic>
        <p:nvPicPr>
          <p:cNvPr id="243" name="image.png" descr="image.png"/>
          <p:cNvPicPr>
            <a:picLocks noChangeAspect="1"/>
          </p:cNvPicPr>
          <p:nvPr/>
        </p:nvPicPr>
        <p:blipFill>
          <a:blip r:embed="rId3">
            <a:extLst/>
          </a:blip>
          <a:stretch>
            <a:fillRect/>
          </a:stretch>
        </p:blipFill>
        <p:spPr>
          <a:xfrm>
            <a:off x="2987675" y="333375"/>
            <a:ext cx="2979740" cy="1066800"/>
          </a:xfrm>
          <a:prstGeom prst="rect">
            <a:avLst/>
          </a:prstGeom>
          <a:ln w="12700">
            <a:miter lim="400000"/>
          </a:ln>
        </p:spPr>
      </p:pic>
      <p:sp>
        <p:nvSpPr>
          <p:cNvPr id="244" name="Everyone gets sick and children have a tendency to pick up bugs etc.  We are here to work with you to get the best outcomes for your child.…"/>
          <p:cNvSpPr txBox="1"/>
          <p:nvPr/>
        </p:nvSpPr>
        <p:spPr>
          <a:xfrm>
            <a:off x="1239864" y="3429000"/>
            <a:ext cx="6974583" cy="20620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spAutoFit/>
          </a:bodyPr>
          <a:lstStyle/>
          <a:p>
            <a:pPr defTabSz="685800">
              <a:defRPr sz="1300">
                <a:solidFill>
                  <a:srgbClr val="FFFFFF"/>
                </a:solidFill>
                <a:latin typeface="Arial"/>
                <a:ea typeface="Arial"/>
                <a:cs typeface="Arial"/>
                <a:sym typeface="Arial"/>
              </a:defRPr>
            </a:pPr>
            <a:r>
              <a:rPr sz="1600" dirty="0"/>
              <a:t>Everyone gets sick and children have a tendency to pick up bugs etc.  We are here to work with you to get the best outcomes for your child.</a:t>
            </a:r>
          </a:p>
          <a:p>
            <a:pPr defTabSz="685800">
              <a:defRPr sz="1300">
                <a:solidFill>
                  <a:srgbClr val="FFFFFF"/>
                </a:solidFill>
                <a:latin typeface="Arial"/>
                <a:ea typeface="Arial"/>
                <a:cs typeface="Arial"/>
                <a:sym typeface="Arial"/>
              </a:defRPr>
            </a:pPr>
            <a:endParaRPr sz="1600" dirty="0"/>
          </a:p>
          <a:p>
            <a:pPr defTabSz="685800">
              <a:defRPr sz="1300">
                <a:solidFill>
                  <a:srgbClr val="FFFFFF"/>
                </a:solidFill>
                <a:latin typeface="Arial"/>
                <a:ea typeface="Arial"/>
                <a:cs typeface="Arial"/>
                <a:sym typeface="Arial"/>
              </a:defRPr>
            </a:pPr>
            <a:r>
              <a:rPr sz="1600" dirty="0"/>
              <a:t>Please talk to us, as soon as you are experiencing an issue. You can speak to the office team or class teacher.</a:t>
            </a:r>
          </a:p>
          <a:p>
            <a:pPr defTabSz="685800">
              <a:defRPr sz="1300">
                <a:solidFill>
                  <a:srgbClr val="FFFFFF"/>
                </a:solidFill>
                <a:latin typeface="Arial"/>
                <a:ea typeface="Arial"/>
                <a:cs typeface="Arial"/>
                <a:sym typeface="Arial"/>
              </a:defRPr>
            </a:pPr>
            <a:endParaRPr sz="1600" dirty="0"/>
          </a:p>
          <a:p>
            <a:pPr defTabSz="685800">
              <a:defRPr sz="1300">
                <a:solidFill>
                  <a:srgbClr val="FFFFFF"/>
                </a:solidFill>
                <a:latin typeface="Arial"/>
                <a:ea typeface="Arial"/>
                <a:cs typeface="Arial"/>
                <a:sym typeface="Arial"/>
              </a:defRPr>
            </a:pPr>
            <a:r>
              <a:rPr sz="1600" dirty="0"/>
              <a:t>We are keen to work with you to ensure that your child is </a:t>
            </a:r>
            <a:r>
              <a:rPr sz="1600" dirty="0" err="1"/>
              <a:t>maximising</a:t>
            </a:r>
            <a:r>
              <a:rPr sz="1600" dirty="0"/>
              <a:t> their time here at </a:t>
            </a:r>
            <a:r>
              <a:rPr sz="1600" dirty="0" err="1"/>
              <a:t>Milwards</a:t>
            </a:r>
            <a:r>
              <a:rPr sz="1600" dirty="0"/>
              <a:t> Primary School.</a:t>
            </a: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Excellent attendance at school is important to allow a child or young person to fulfil their potential. Below are just some of the key reasons why it is so important children attend school:…"/>
          <p:cNvSpPr txBox="1"/>
          <p:nvPr/>
        </p:nvSpPr>
        <p:spPr>
          <a:xfrm>
            <a:off x="1611824" y="1625547"/>
            <a:ext cx="6510064" cy="35394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spAutoFit/>
          </a:bodyPr>
          <a:lstStyle/>
          <a:p>
            <a:pPr defTabSz="685800">
              <a:defRPr sz="1300">
                <a:solidFill>
                  <a:srgbClr val="FFFFFF"/>
                </a:solidFill>
                <a:latin typeface="Arial"/>
                <a:ea typeface="Arial"/>
                <a:cs typeface="Arial"/>
                <a:sym typeface="Arial"/>
              </a:defRPr>
            </a:pPr>
            <a:r>
              <a:rPr sz="1600" dirty="0"/>
              <a:t>Excellent attendance at school is important to allow a child or young person to fulfil their potential. Below are just some of the key reasons why it is so important children attend school: </a:t>
            </a:r>
          </a:p>
          <a:p>
            <a:pPr defTabSz="685800">
              <a:defRPr sz="1300">
                <a:solidFill>
                  <a:srgbClr val="FFFFFF"/>
                </a:solidFill>
                <a:latin typeface="Arial"/>
                <a:ea typeface="Arial"/>
                <a:cs typeface="Arial"/>
                <a:sym typeface="Arial"/>
              </a:defRPr>
            </a:pPr>
            <a:r>
              <a:rPr sz="1600" dirty="0"/>
              <a:t>To learn. </a:t>
            </a:r>
          </a:p>
          <a:p>
            <a:pPr defTabSz="685800">
              <a:defRPr sz="1300">
                <a:solidFill>
                  <a:srgbClr val="FFFFFF"/>
                </a:solidFill>
                <a:latin typeface="Arial"/>
                <a:ea typeface="Arial"/>
                <a:cs typeface="Arial"/>
                <a:sym typeface="Arial"/>
              </a:defRPr>
            </a:pPr>
            <a:r>
              <a:rPr sz="1600" dirty="0"/>
              <a:t>To have fun. </a:t>
            </a:r>
          </a:p>
          <a:p>
            <a:pPr defTabSz="685800">
              <a:defRPr sz="1300">
                <a:solidFill>
                  <a:srgbClr val="FFFFFF"/>
                </a:solidFill>
                <a:latin typeface="Arial"/>
                <a:ea typeface="Arial"/>
                <a:cs typeface="Arial"/>
                <a:sym typeface="Arial"/>
              </a:defRPr>
            </a:pPr>
            <a:r>
              <a:rPr sz="1600" dirty="0"/>
              <a:t>To make new friends. Miss School - Miss Out!!</a:t>
            </a:r>
          </a:p>
          <a:p>
            <a:pPr defTabSz="685800">
              <a:defRPr sz="1300">
                <a:solidFill>
                  <a:srgbClr val="FFFFFF"/>
                </a:solidFill>
                <a:latin typeface="Arial"/>
                <a:ea typeface="Arial"/>
                <a:cs typeface="Arial"/>
                <a:sym typeface="Arial"/>
              </a:defRPr>
            </a:pPr>
            <a:r>
              <a:rPr sz="1600" dirty="0"/>
              <a:t>To experience new opportunities, experiences and adventures in life. </a:t>
            </a:r>
          </a:p>
          <a:p>
            <a:pPr defTabSz="685800">
              <a:defRPr sz="1300">
                <a:solidFill>
                  <a:srgbClr val="FFFFFF"/>
                </a:solidFill>
                <a:latin typeface="Arial"/>
                <a:ea typeface="Arial"/>
                <a:cs typeface="Arial"/>
                <a:sym typeface="Arial"/>
              </a:defRPr>
            </a:pPr>
            <a:r>
              <a:rPr sz="1600" dirty="0"/>
              <a:t>To develop awareness of other cultures, religion, ethnicity and gender differences. </a:t>
            </a:r>
          </a:p>
          <a:p>
            <a:pPr defTabSz="685800">
              <a:defRPr sz="1300">
                <a:solidFill>
                  <a:srgbClr val="FFFFFF"/>
                </a:solidFill>
                <a:latin typeface="Arial"/>
                <a:ea typeface="Arial"/>
                <a:cs typeface="Arial"/>
                <a:sym typeface="Arial"/>
              </a:defRPr>
            </a:pPr>
            <a:r>
              <a:rPr sz="1600" dirty="0"/>
              <a:t>To achieve and make progress . </a:t>
            </a:r>
          </a:p>
          <a:p>
            <a:pPr defTabSz="685800">
              <a:defRPr sz="1300">
                <a:solidFill>
                  <a:srgbClr val="FFFFFF"/>
                </a:solidFill>
                <a:latin typeface="Arial"/>
                <a:ea typeface="Arial"/>
                <a:cs typeface="Arial"/>
                <a:sym typeface="Arial"/>
              </a:defRPr>
            </a:pPr>
            <a:r>
              <a:rPr sz="1600" dirty="0"/>
              <a:t>To gain qualifications. </a:t>
            </a:r>
          </a:p>
          <a:p>
            <a:pPr defTabSz="685800">
              <a:defRPr sz="1300">
                <a:solidFill>
                  <a:srgbClr val="FFFFFF"/>
                </a:solidFill>
                <a:latin typeface="Arial"/>
                <a:ea typeface="Arial"/>
                <a:cs typeface="Arial"/>
                <a:sym typeface="Arial"/>
              </a:defRPr>
            </a:pPr>
            <a:r>
              <a:rPr sz="1600" dirty="0"/>
              <a:t>To develop new skills. </a:t>
            </a:r>
          </a:p>
          <a:p>
            <a:pPr defTabSz="685800">
              <a:defRPr sz="1300">
                <a:solidFill>
                  <a:srgbClr val="FFFFFF"/>
                </a:solidFill>
                <a:latin typeface="Arial"/>
                <a:ea typeface="Arial"/>
                <a:cs typeface="Arial"/>
                <a:sym typeface="Arial"/>
              </a:defRPr>
            </a:pPr>
            <a:r>
              <a:rPr sz="1600" dirty="0"/>
              <a:t>To build confidence and self-esteem. </a:t>
            </a:r>
          </a:p>
          <a:p>
            <a:pPr defTabSz="685800">
              <a:defRPr sz="1300">
                <a:solidFill>
                  <a:srgbClr val="FFFFFF"/>
                </a:solidFill>
                <a:latin typeface="Arial"/>
                <a:ea typeface="Arial"/>
                <a:cs typeface="Arial"/>
                <a:sym typeface="Arial"/>
              </a:defRPr>
            </a:pPr>
            <a:r>
              <a:rPr sz="1600" dirty="0"/>
              <a:t>To have the best possible start in life</a:t>
            </a:r>
            <a:r>
              <a:rPr dirty="0"/>
              <a:t>. </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For pupils to achieve a good standard of academic and social success in school they need to attend school on a regular basis.…"/>
          <p:cNvSpPr txBox="1"/>
          <p:nvPr/>
        </p:nvSpPr>
        <p:spPr>
          <a:xfrm>
            <a:off x="1504847" y="1500887"/>
            <a:ext cx="6533199" cy="37856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p>
            <a:pPr defTabSz="685800">
              <a:defRPr sz="1300">
                <a:solidFill>
                  <a:srgbClr val="FFFFFF"/>
                </a:solidFill>
                <a:latin typeface="Arial"/>
                <a:ea typeface="Arial"/>
                <a:cs typeface="Arial"/>
                <a:sym typeface="Arial"/>
              </a:defRPr>
            </a:pPr>
            <a:r>
              <a:rPr sz="1600" dirty="0"/>
              <a:t>For pupils to achieve a good standard of academic and social success in school they need to attend school on a regular basis.  </a:t>
            </a:r>
          </a:p>
          <a:p>
            <a:pPr defTabSz="685800">
              <a:defRPr sz="1300">
                <a:solidFill>
                  <a:srgbClr val="FFFFFF"/>
                </a:solidFill>
                <a:latin typeface="Arial"/>
                <a:ea typeface="Arial"/>
                <a:cs typeface="Arial"/>
                <a:sym typeface="Arial"/>
              </a:defRPr>
            </a:pPr>
            <a:r>
              <a:rPr sz="1600" dirty="0"/>
              <a:t/>
            </a:r>
            <a:br>
              <a:rPr sz="1600" dirty="0"/>
            </a:br>
            <a:r>
              <a:rPr sz="1600" u="sng" dirty="0"/>
              <a:t>Something to think about...</a:t>
            </a:r>
            <a:br>
              <a:rPr sz="1600" u="sng" dirty="0"/>
            </a:br>
            <a:r>
              <a:rPr sz="1600" dirty="0"/>
              <a:t>Attendance statistics over a one year period:</a:t>
            </a:r>
            <a:br>
              <a:rPr sz="1600" dirty="0"/>
            </a:br>
            <a:r>
              <a:rPr sz="1600" dirty="0"/>
              <a:t>98% absence = 4 days off school</a:t>
            </a:r>
            <a:br>
              <a:rPr sz="1600" dirty="0"/>
            </a:br>
            <a:r>
              <a:rPr sz="1600" dirty="0"/>
              <a:t>95% absence = 10 days off school</a:t>
            </a:r>
            <a:br>
              <a:rPr sz="1600" dirty="0"/>
            </a:br>
            <a:r>
              <a:rPr sz="1600" dirty="0"/>
              <a:t>90% absence = 4 weeks off school</a:t>
            </a:r>
            <a:br>
              <a:rPr sz="1600" dirty="0"/>
            </a:br>
            <a:r>
              <a:rPr sz="1600" dirty="0"/>
              <a:t>85% absence = 5.5 weeks off school</a:t>
            </a:r>
            <a:br>
              <a:rPr sz="1600" dirty="0"/>
            </a:br>
            <a:r>
              <a:rPr sz="1600" dirty="0"/>
              <a:t>80% absence = 7.5 weeks off school</a:t>
            </a:r>
            <a:br>
              <a:rPr sz="1600" dirty="0"/>
            </a:br>
            <a:r>
              <a:rPr sz="1600" dirty="0"/>
              <a:t> </a:t>
            </a:r>
            <a:br>
              <a:rPr sz="1600" dirty="0"/>
            </a:br>
            <a:r>
              <a:rPr sz="1600" dirty="0"/>
              <a:t>Attendance statistics over a five year period:</a:t>
            </a:r>
            <a:br>
              <a:rPr sz="1600" dirty="0"/>
            </a:br>
            <a:r>
              <a:rPr sz="1600" dirty="0"/>
              <a:t>85-90% absence = half a year off school</a:t>
            </a:r>
            <a:br>
              <a:rPr sz="1600" dirty="0"/>
            </a:br>
            <a:r>
              <a:rPr sz="1600" dirty="0"/>
              <a:t>80% absence = 38 weeks off school - this is a whole year!</a:t>
            </a:r>
            <a:br>
              <a:rPr sz="1600" dirty="0"/>
            </a:br>
            <a:endParaRPr sz="1600" dirty="0"/>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HOW PARENTS CAN HELP –…"/>
          <p:cNvSpPr txBox="1"/>
          <p:nvPr/>
        </p:nvSpPr>
        <p:spPr>
          <a:xfrm>
            <a:off x="1084880" y="811667"/>
            <a:ext cx="6967183" cy="50735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a:spAutoFit/>
          </a:bodyPr>
          <a:lstStyle/>
          <a:p>
            <a:pPr defTabSz="685800">
              <a:lnSpc>
                <a:spcPct val="94000"/>
              </a:lnSpc>
              <a:spcBef>
                <a:spcPts val="1000"/>
              </a:spcBef>
              <a:defRPr sz="1400" u="sng">
                <a:solidFill>
                  <a:srgbClr val="C5FAEB"/>
                </a:solidFill>
                <a:latin typeface="Arial"/>
                <a:ea typeface="Arial"/>
                <a:cs typeface="Arial"/>
                <a:sym typeface="Arial"/>
              </a:defRPr>
            </a:pPr>
            <a:r>
              <a:rPr dirty="0"/>
              <a:t>HOW PARENTS CAN HELP –</a:t>
            </a:r>
            <a:r>
              <a:rPr u="none" dirty="0"/>
              <a:t>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Establish a good routine in the mornings and evenings so your child is prepared for the school day ahead.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Make sure your child goes to school regularly and follows the school rules.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Ensure your child arrives at school on time – not late.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Arrange dental and medical appointments outside school hours.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Always inform the school if your child is absent due to illness.</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Take truancy seriously – if your child is not attending school as you expect they may be putting themselves at risk – Who are they with? What are they doing?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Take family holidays outside term time.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Talk to your child about school and take an interest in their school work (including homework).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Attend parent consultations, open afternoons and school events.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Praise and reward your child’s achievements at school (academic and social).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Always support school staff in their efforts to work with challenging </a:t>
            </a:r>
            <a:r>
              <a:rPr dirty="0" err="1"/>
              <a:t>behaviour</a:t>
            </a:r>
            <a:r>
              <a:rPr dirty="0"/>
              <a:t>. </a:t>
            </a:r>
          </a:p>
          <a:p>
            <a:pPr defTabSz="685800">
              <a:lnSpc>
                <a:spcPct val="94000"/>
              </a:lnSpc>
              <a:spcBef>
                <a:spcPts val="1000"/>
              </a:spcBef>
              <a:buSzPct val="100000"/>
              <a:buFont typeface="Helvetica Neue"/>
              <a:buChar char="■"/>
              <a:defRPr sz="1400">
                <a:solidFill>
                  <a:srgbClr val="C5FAEB"/>
                </a:solidFill>
                <a:latin typeface="Arial"/>
                <a:ea typeface="Arial"/>
                <a:cs typeface="Arial"/>
                <a:sym typeface="Arial"/>
              </a:defRPr>
            </a:pPr>
            <a:r>
              <a:rPr dirty="0"/>
              <a:t>Discuss any concerns or difficulties with the school – staff are there to help and will be supportive. </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 name="Everyone is equal and everyone is accepting.…"/>
          <p:cNvSpPr txBox="1">
            <a:spLocks noGrp="1"/>
          </p:cNvSpPr>
          <p:nvPr>
            <p:ph type="body" idx="4294967295"/>
          </p:nvPr>
        </p:nvSpPr>
        <p:spPr>
          <a:xfrm>
            <a:off x="1187450" y="2924175"/>
            <a:ext cx="6840538" cy="3744913"/>
          </a:xfrm>
          <a:prstGeom prst="rect">
            <a:avLst/>
          </a:prstGeom>
        </p:spPr>
        <p:txBody>
          <a:bodyPr anchor="ctr">
            <a:normAutofit/>
          </a:bodyPr>
          <a:lstStyle/>
          <a:p>
            <a:pPr marL="0" indent="0" defTabSz="658368">
              <a:lnSpc>
                <a:spcPct val="110000"/>
              </a:lnSpc>
              <a:spcBef>
                <a:spcPts val="600"/>
              </a:spcBef>
              <a:buSzTx/>
              <a:buNone/>
              <a:defRPr sz="2300" i="1">
                <a:solidFill>
                  <a:srgbClr val="000000"/>
                </a:solidFill>
              </a:defRPr>
            </a:pPr>
            <a:r>
              <a:t>Everyone is equal and everyone is accepting. </a:t>
            </a:r>
          </a:p>
          <a:p>
            <a:pPr marL="0" indent="0" defTabSz="658368">
              <a:lnSpc>
                <a:spcPct val="110000"/>
              </a:lnSpc>
              <a:spcBef>
                <a:spcPts val="600"/>
              </a:spcBef>
              <a:buSzTx/>
              <a:buNone/>
              <a:defRPr sz="1700">
                <a:solidFill>
                  <a:srgbClr val="000000"/>
                </a:solidFill>
              </a:defRPr>
            </a:pPr>
            <a:r>
              <a:t>We are very proud of our welcoming and inclusive school and of everyone within it. Our aim is that your child will feel happy here.</a:t>
            </a:r>
          </a:p>
          <a:p>
            <a:pPr marL="0" indent="0" defTabSz="658368">
              <a:lnSpc>
                <a:spcPct val="110000"/>
              </a:lnSpc>
              <a:spcBef>
                <a:spcPts val="600"/>
              </a:spcBef>
              <a:buSzTx/>
              <a:buNone/>
              <a:defRPr sz="1700">
                <a:solidFill>
                  <a:srgbClr val="000000"/>
                </a:solidFill>
              </a:defRPr>
            </a:pPr>
            <a:endParaRPr/>
          </a:p>
          <a:p>
            <a:pPr marL="0" indent="0" defTabSz="658368">
              <a:lnSpc>
                <a:spcPct val="110000"/>
              </a:lnSpc>
              <a:spcBef>
                <a:spcPts val="600"/>
              </a:spcBef>
              <a:buSzTx/>
              <a:buNone/>
              <a:defRPr sz="1700">
                <a:solidFill>
                  <a:srgbClr val="000000"/>
                </a:solidFill>
              </a:defRPr>
            </a:pPr>
            <a:r>
              <a:t>Please check Parent Hub and the school website for any messages or updates (particularly about the current COVID arrangements). They are sent out regularly. </a:t>
            </a:r>
          </a:p>
          <a:p>
            <a:pPr marL="0" indent="0" defTabSz="658368">
              <a:lnSpc>
                <a:spcPct val="110000"/>
              </a:lnSpc>
              <a:spcBef>
                <a:spcPts val="600"/>
              </a:spcBef>
              <a:buSzTx/>
              <a:buNone/>
              <a:defRPr sz="1700">
                <a:solidFill>
                  <a:srgbClr val="000000"/>
                </a:solidFill>
              </a:defRPr>
            </a:pPr>
            <a:r>
              <a:t>If you have any queries or questions please contact the school office.</a:t>
            </a:r>
          </a:p>
        </p:txBody>
      </p:sp>
      <p:pic>
        <p:nvPicPr>
          <p:cNvPr id="253" name="Milwards_Logo_RGB" descr="Milwards_Logo_RGB"/>
          <p:cNvPicPr>
            <a:picLocks noChangeAspect="1"/>
          </p:cNvPicPr>
          <p:nvPr/>
        </p:nvPicPr>
        <p:blipFill>
          <a:blip r:embed="rId2">
            <a:extLst/>
          </a:blip>
          <a:stretch>
            <a:fillRect/>
          </a:stretch>
        </p:blipFill>
        <p:spPr>
          <a:xfrm>
            <a:off x="1331912" y="333375"/>
            <a:ext cx="1584326" cy="1944690"/>
          </a:xfrm>
          <a:prstGeom prst="rect">
            <a:avLst/>
          </a:prstGeom>
          <a:ln w="12700">
            <a:miter lim="400000"/>
          </a:ln>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Madison">
  <a:themeElements>
    <a:clrScheme name="Madison">
      <a:dk1>
        <a:srgbClr val="000000"/>
      </a:dk1>
      <a:lt1>
        <a:srgbClr val="FFFFFF"/>
      </a:lt1>
      <a:dk2>
        <a:srgbClr val="A7A7A7"/>
      </a:dk2>
      <a:lt2>
        <a:srgbClr val="535353"/>
      </a:lt2>
      <a:accent1>
        <a:srgbClr val="A1D68B"/>
      </a:accent1>
      <a:accent2>
        <a:srgbClr val="5EC795"/>
      </a:accent2>
      <a:accent3>
        <a:srgbClr val="9BBB59"/>
      </a:accent3>
      <a:accent4>
        <a:srgbClr val="8064A2"/>
      </a:accent4>
      <a:accent5>
        <a:srgbClr val="4BACC6"/>
      </a:accent5>
      <a:accent6>
        <a:srgbClr val="F79646"/>
      </a:accent6>
      <a:hlink>
        <a:srgbClr val="0000FF"/>
      </a:hlink>
      <a:folHlink>
        <a:srgbClr val="FF00FF"/>
      </a:folHlink>
    </a:clrScheme>
    <a:fontScheme name="Madison">
      <a:majorFont>
        <a:latin typeface="Calibri"/>
        <a:ea typeface="Calibri"/>
        <a:cs typeface="Calibri"/>
      </a:majorFont>
      <a:minorFont>
        <a:latin typeface="Helvetica"/>
        <a:ea typeface="Helvetica"/>
        <a:cs typeface="Helvetica"/>
      </a:minorFont>
    </a:fontScheme>
    <a:fmtScheme name="Madiso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Madison">
  <a:themeElements>
    <a:clrScheme name="Madison">
      <a:dk1>
        <a:srgbClr val="000000"/>
      </a:dk1>
      <a:lt1>
        <a:srgbClr val="FFFFFF"/>
      </a:lt1>
      <a:dk2>
        <a:srgbClr val="A7A7A7"/>
      </a:dk2>
      <a:lt2>
        <a:srgbClr val="535353"/>
      </a:lt2>
      <a:accent1>
        <a:srgbClr val="A1D68B"/>
      </a:accent1>
      <a:accent2>
        <a:srgbClr val="5EC795"/>
      </a:accent2>
      <a:accent3>
        <a:srgbClr val="9BBB59"/>
      </a:accent3>
      <a:accent4>
        <a:srgbClr val="8064A2"/>
      </a:accent4>
      <a:accent5>
        <a:srgbClr val="4BACC6"/>
      </a:accent5>
      <a:accent6>
        <a:srgbClr val="F79646"/>
      </a:accent6>
      <a:hlink>
        <a:srgbClr val="0000FF"/>
      </a:hlink>
      <a:folHlink>
        <a:srgbClr val="FF00FF"/>
      </a:folHlink>
    </a:clrScheme>
    <a:fontScheme name="Madison">
      <a:majorFont>
        <a:latin typeface="Calibri"/>
        <a:ea typeface="Calibri"/>
        <a:cs typeface="Calibri"/>
      </a:majorFont>
      <a:minorFont>
        <a:latin typeface="Helvetica"/>
        <a:ea typeface="Helvetica"/>
        <a:cs typeface="Helvetica"/>
      </a:minorFont>
    </a:fontScheme>
    <a:fmtScheme name="Madiso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1559</Words>
  <Application>Microsoft Office PowerPoint</Application>
  <PresentationFormat>On-screen Show (4:3)</PresentationFormat>
  <Paragraphs>134</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Arial Black</vt:lpstr>
      <vt:lpstr>Calibri</vt:lpstr>
      <vt:lpstr>Helvetica Neue</vt:lpstr>
      <vt:lpstr>Wingdings 3</vt:lpstr>
      <vt:lpstr>Madison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Miss Elwes</cp:lastModifiedBy>
  <cp:revision>1</cp:revision>
  <dcterms:modified xsi:type="dcterms:W3CDTF">2023-09-21T14:58:57Z</dcterms:modified>
</cp:coreProperties>
</file>